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4" r:id="rId11"/>
    <p:sldId id="269" r:id="rId12"/>
    <p:sldId id="270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EA762-0862-4F21-9D24-36E84484184D}" type="datetimeFigureOut">
              <a:rPr lang="en-US" smtClean="0"/>
              <a:pPr/>
              <a:t>12/30/2009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A386C-EEF1-4DFA-B88E-E38CF6E15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.png"/><Relationship Id="rId7" Type="http://schemas.openxmlformats.org/officeDocument/2006/relationships/image" Target="http://www.fotosearch.com/bthumb/UNC/UNC245/u10777785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283212" cy="533400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572828"/>
            <a:ext cx="2203811" cy="570171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552673"/>
            <a:ext cx="2330670" cy="589442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066800" y="1981201"/>
            <a:ext cx="2971800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Forte" pitchFamily="66" charset="0"/>
              </a:rPr>
              <a:t>S</a:t>
            </a:r>
            <a:r>
              <a:rPr lang="en-US" sz="6000" dirty="0" smtClean="0">
                <a:solidFill>
                  <a:srgbClr val="FFFF00"/>
                </a:solidFill>
                <a:latin typeface="Forte" pitchFamily="66" charset="0"/>
              </a:rPr>
              <a:t>e</a:t>
            </a:r>
            <a:r>
              <a:rPr lang="en-US" sz="6000" dirty="0" smtClean="0">
                <a:solidFill>
                  <a:srgbClr val="0070C0"/>
                </a:solidFill>
                <a:latin typeface="Forte" pitchFamily="66" charset="0"/>
              </a:rPr>
              <a:t>a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Forte" pitchFamily="66" charset="0"/>
              </a:rPr>
              <a:t>s</a:t>
            </a:r>
            <a:r>
              <a:rPr lang="en-US" sz="6000" dirty="0" smtClean="0">
                <a:solidFill>
                  <a:srgbClr val="33CC33"/>
                </a:solidFill>
                <a:latin typeface="Forte" pitchFamily="66" charset="0"/>
              </a:rPr>
              <a:t>o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Forte" pitchFamily="66" charset="0"/>
              </a:rPr>
              <a:t>n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Forte" pitchFamily="66" charset="0"/>
              </a:rPr>
              <a:t>s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2438400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Let’s</a:t>
            </a:r>
          </a:p>
          <a:p>
            <a:pPr algn="ctr"/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 play!</a:t>
            </a:r>
            <a:endParaRPr lang="en-US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19800" y="57150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Forte" pitchFamily="66" charset="0"/>
              </a:rPr>
              <a:t>Start</a:t>
            </a:r>
            <a:endParaRPr lang="en-US" sz="3200" dirty="0">
              <a:solidFill>
                <a:srgbClr val="FF0000"/>
              </a:solidFill>
              <a:latin typeface="Forte" pitchFamily="66" charset="0"/>
            </a:endParaRPr>
          </a:p>
        </p:txBody>
      </p:sp>
      <p:pic>
        <p:nvPicPr>
          <p:cNvPr id="73" name="Picture 72" descr="season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800" y="3048000"/>
            <a:ext cx="2990850" cy="2655875"/>
          </a:xfrm>
          <a:prstGeom prst="rect">
            <a:avLst/>
          </a:prstGeom>
        </p:spPr>
      </p:pic>
      <p:sp>
        <p:nvSpPr>
          <p:cNvPr id="56" name="Right Arrow 55">
            <a:hlinkClick r:id="rId7" action="ppaction://hlinksldjump"/>
          </p:cNvPr>
          <p:cNvSpPr/>
          <p:nvPr/>
        </p:nvSpPr>
        <p:spPr>
          <a:xfrm>
            <a:off x="7010400" y="5867400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800600" y="2209800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It is rainy a lot this time of the year.</a:t>
            </a:r>
            <a:endParaRPr lang="en-US" sz="4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DFA"/>
              </a:clrFrom>
              <a:clrTo>
                <a:srgbClr val="FFFD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209800"/>
            <a:ext cx="220717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Bent-Up Arrow 55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hlinkClick r:id="rId7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6.66667E-6 C 0.33716 0.06712 0.67431 0.13425 0.78924 0.25069 C 0.90417 0.36712 0.72414 0.63078 0.68924 0.69837 C 0.65434 0.76597 0.61702 0.71134 0.57969 0.65694 " pathEditMode="relative" ptsTypes="aa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1752600"/>
            <a:ext cx="335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The </a:t>
            </a:r>
            <a:r>
              <a:rPr lang="en-GB" sz="4400" b="1" dirty="0"/>
              <a:t>sun is shining </a:t>
            </a:r>
            <a:r>
              <a:rPr lang="en-GB" sz="4400" b="1" dirty="0" smtClean="0"/>
              <a:t>and people are sunbathing </a:t>
            </a:r>
            <a:r>
              <a:rPr lang="en-GB" sz="4400" b="1" dirty="0"/>
              <a:t>at the </a:t>
            </a:r>
            <a:r>
              <a:rPr lang="en-GB" sz="4400" b="1" dirty="0" smtClean="0"/>
              <a:t>beach.</a:t>
            </a:r>
            <a:endParaRPr lang="en-US" sz="4400" b="1" dirty="0"/>
          </a:p>
        </p:txBody>
      </p:sp>
      <p:pic>
        <p:nvPicPr>
          <p:cNvPr id="70" name="Picture 69" descr="summer_clipart_sunbathin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200" y="2286000"/>
            <a:ext cx="2619756" cy="2743200"/>
          </a:xfrm>
          <a:prstGeom prst="rect">
            <a:avLst/>
          </a:prstGeom>
        </p:spPr>
      </p:pic>
      <p:sp>
        <p:nvSpPr>
          <p:cNvPr id="57" name="Bent-Up Arrow 56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hlinkClick r:id="rId7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6 -7.40741E-7 C 0.03767 0.07361 0.10712 0.14745 0.12534 0.25255 C 0.14357 0.35741 0.11996 0.54907 0.07725 0.62917 C 0.03455 0.70949 -0.0967 0.71597 -0.1316 0.73357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1524000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We celebrate Christmas this season.</a:t>
            </a:r>
            <a:endParaRPr lang="en-US" sz="4400" b="1" dirty="0"/>
          </a:p>
        </p:txBody>
      </p:sp>
      <p:sp>
        <p:nvSpPr>
          <p:cNvPr id="57" name="Bent-Up Arrow 56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hlinkClick r:id="rId6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3.7037E-7 C 0.25781 0.11366 0.51562 0.22755 0.59409 0.34746 C 0.67257 0.46736 0.51007 0.66019 0.47135 0.71898 C 0.43264 0.77778 0.39722 0.73889 0.36198 0.7 " pathEditMode="relative" ptsTypes="aa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1524000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We celebrate Easter this season.</a:t>
            </a:r>
            <a:endParaRPr lang="en-US" sz="4400" b="1" dirty="0"/>
          </a:p>
        </p:txBody>
      </p:sp>
      <p:sp>
        <p:nvSpPr>
          <p:cNvPr id="57" name="Bent-Up Arrow 56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hlinkClick r:id="rId6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51 -2.22222E-6 C 0.18472 0.05486 0.31493 0.10996 0.34983 0.21991 C 0.38472 0.32986 0.30608 0.58727 0.26389 0.66019 C 0.2217 0.73334 0.12413 0.6588 0.09635 0.65857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1447801"/>
            <a:ext cx="335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Butterflies, bees and other bugs come out. </a:t>
            </a:r>
            <a:endParaRPr lang="en-US" sz="4400" b="1" dirty="0"/>
          </a:p>
        </p:txBody>
      </p:sp>
      <p:sp>
        <p:nvSpPr>
          <p:cNvPr id="57" name="Bent-Up Arrow 56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934200" y="6396335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The end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C 0.14479 0.05533 0.28976 0.11065 0.33334 0.22547 C 0.37691 0.34028 0.29966 0.61111 0.26181 0.68889 C 0.22396 0.76667 0.16493 0.7294 0.10591 0.69213 " pathEditMode="relative" ptsTypes="aa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0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1828800"/>
            <a:ext cx="335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It’s the warmest time of the year.</a:t>
            </a:r>
            <a:endParaRPr lang="en-US" sz="4800" b="1" dirty="0"/>
          </a:p>
        </p:txBody>
      </p:sp>
      <p:pic>
        <p:nvPicPr>
          <p:cNvPr id="1026" name="Picture 2" descr="http://www.fotosearch.com/bthumb/UNC/UNC245/u10777785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1138408" y="2133600"/>
            <a:ext cx="2671592" cy="30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Bent-Up Arrow 74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hlinkClick r:id="rId8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45 -7.40741E-7 C 0.10034 0.08912 0.16041 0.17847 0.16423 0.28657 C 0.1684 0.39445 0.1092 0.58426 0.06389 0.64792 C 0.01875 0.71111 -0.0783 0.66366 -0.1066 0.6669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18288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The leaves on some trees change colors. Some trees lose their leaves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pic>
        <p:nvPicPr>
          <p:cNvPr id="57" name="Picture 56" descr="gbifalltree2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800" y="2209800"/>
            <a:ext cx="2886075" cy="3124200"/>
          </a:xfrm>
          <a:prstGeom prst="rect">
            <a:avLst/>
          </a:prstGeom>
        </p:spPr>
      </p:pic>
      <p:sp>
        <p:nvSpPr>
          <p:cNvPr id="70" name="Bent-Up Arrow 69"/>
          <p:cNvSpPr/>
          <p:nvPr/>
        </p:nvSpPr>
        <p:spPr>
          <a:xfrm rot="18657441" flipH="1">
            <a:off x="4891529" y="54753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hlinkClick r:id="rId7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514 C -0.08611 0.13055 -0.23003 0.21597 -0.1217 0.31041 C -0.01336 0.40486 0.57778 0.54166 0.70799 0.6118 C 0.8382 0.68194 0.67865 0.70879 0.65921 0.73102 C 0.63976 0.75324 0.60261 0.74282 0.59132 0.74514 " pathEditMode="relative" ptsTypes="aaa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1447800"/>
            <a:ext cx="3352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Leaves sprout on the trees, seeds begin to grow and flowers begin to bloom.</a:t>
            </a:r>
            <a:endParaRPr lang="en-US" sz="4400" b="1" dirty="0"/>
          </a:p>
        </p:txBody>
      </p:sp>
      <p:pic>
        <p:nvPicPr>
          <p:cNvPr id="70" name="Picture 69" descr="seasons_spring_flower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678" y="3048000"/>
            <a:ext cx="3045316" cy="1066800"/>
          </a:xfrm>
          <a:prstGeom prst="rect">
            <a:avLst/>
          </a:prstGeom>
        </p:spPr>
      </p:pic>
      <p:sp>
        <p:nvSpPr>
          <p:cNvPr id="57" name="Bent-Up Arrow 56"/>
          <p:cNvSpPr/>
          <p:nvPr/>
        </p:nvSpPr>
        <p:spPr>
          <a:xfrm rot="18657441" flipH="1">
            <a:off x="1157730" y="54753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hlinkClick r:id="rId7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0.16945 0.16204 0.33907 0.32431 0.35955 0.46181 C 0.38004 0.59977 0.2283 0.78774 0.12275 0.82709 C 0.01719 0.86621 -0.20764 0.71852 -0.27378 0.69676 " pathEditMode="relative" ptsTypes="aa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953000" y="175260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It is the coldest time of the year.</a:t>
            </a:r>
            <a:endParaRPr lang="en-US" sz="4400" b="1" dirty="0"/>
          </a:p>
        </p:txBody>
      </p:sp>
      <p:pic>
        <p:nvPicPr>
          <p:cNvPr id="57" name="Picture 56" descr="tn_winter1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7800" y="2457450"/>
            <a:ext cx="2413000" cy="1809750"/>
          </a:xfrm>
          <a:prstGeom prst="rect">
            <a:avLst/>
          </a:prstGeom>
        </p:spPr>
      </p:pic>
      <p:sp>
        <p:nvSpPr>
          <p:cNvPr id="70" name="Bent-Up Arrow 69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hlinkClick r:id="rId7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C 0.24739 0.08056 0.49479 0.16111 0.57847 0.25718 C 0.66215 0.35324 0.5368 0.5044 0.50243 0.57639 C 0.46805 0.64838 0.39895 0.67014 0.37256 0.68889 C 0.34618 0.70764 0.34878 0.68889 0.34409 0.68889 " pathEditMode="relative" ptsTypes="aaa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1752600"/>
            <a:ext cx="3276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It’s time to gather acorns and nuts.</a:t>
            </a:r>
            <a:endParaRPr lang="en-US" sz="4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2438400"/>
            <a:ext cx="2177143" cy="1905000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57" name="Bent-Up Arrow 56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hlinkClick r:id="rId7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55556E-6 C 0.35035 0.08564 0.70087 0.17152 0.8191 0.28101 C 0.93733 0.3905 0.74965 0.59027 0.70955 0.65717 C 0.66945 0.72407 0.62396 0.70323 0.57865 0.68263 " pathEditMode="relative" ptsTypes="aa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1905000"/>
            <a:ext cx="335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Some animals sleep during this time of year.</a:t>
            </a:r>
            <a:endParaRPr lang="en-US" sz="4400" b="1" dirty="0"/>
          </a:p>
        </p:txBody>
      </p:sp>
      <p:pic>
        <p:nvPicPr>
          <p:cNvPr id="57" name="Picture 56" descr="clipart_sleepingbea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5807" y="2667000"/>
            <a:ext cx="2948215" cy="1981200"/>
          </a:xfrm>
          <a:prstGeom prst="rect">
            <a:avLst/>
          </a:prstGeom>
        </p:spPr>
      </p:pic>
      <p:sp>
        <p:nvSpPr>
          <p:cNvPr id="70" name="Bent-Up Arrow 69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hlinkClick r:id="rId7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C 0.25833 0.09931 0.51684 0.19884 0.59878 0.31273 C 0.68073 0.42662 0.53107 0.61505 0.49166 0.68264 C 0.45225 0.75023 0.40694 0.73449 0.3618 0.71898 " pathEditMode="relative" ptsTypes="aa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24400" y="2133600"/>
            <a:ext cx="335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The land gets warmer and ice melts.</a:t>
            </a:r>
            <a:endParaRPr lang="en-US" sz="4400" b="1" dirty="0"/>
          </a:p>
        </p:txBody>
      </p:sp>
      <p:pic>
        <p:nvPicPr>
          <p:cNvPr id="57" name="Picture 56" descr="27059-Clipart-Illustration-Of-A-Sad-Snowman-With-A-Blue-Hat-Carrot-Noes-And-Twig-Arms-Melting-Away-In-The-Warmth-Of-The-Sunshin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3476" y="2590800"/>
            <a:ext cx="2876550" cy="2556933"/>
          </a:xfrm>
          <a:prstGeom prst="rect">
            <a:avLst/>
          </a:prstGeom>
        </p:spPr>
      </p:pic>
      <p:sp>
        <p:nvSpPr>
          <p:cNvPr id="70" name="Bent-Up Arrow 69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hlinkClick r:id="rId7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C 0.15677 0.08936 0.31371 0.17871 0.36198 0.28565 C 0.41024 0.3926 0.32812 0.57639 0.28941 0.64121 C 0.25069 0.70602 0.19028 0.69028 0.12986 0.67454 " pathEditMode="relative" ptsTypes="aa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604451" y="1371600"/>
            <a:ext cx="4158549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AutoShape 19" descr="Linhas horizontais com fundo claro"/>
          <p:cNvSpPr>
            <a:spLocks noChangeArrowheads="1"/>
          </p:cNvSpPr>
          <p:nvPr/>
        </p:nvSpPr>
        <p:spPr bwMode="auto">
          <a:xfrm>
            <a:off x="4450370" y="1371600"/>
            <a:ext cx="4007830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>
            <a:off x="4419600" y="1371600"/>
            <a:ext cx="3733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81000" y="1371601"/>
            <a:ext cx="2977963" cy="5029200"/>
          </a:xfrm>
          <a:prstGeom prst="roundRect">
            <a:avLst>
              <a:gd name="adj" fmla="val 4546"/>
            </a:avLst>
          </a:prstGeom>
          <a:solidFill>
            <a:schemeClr val="tx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" name="AutoShape 16" descr="Linhas horizontais com fundo claro"/>
          <p:cNvSpPr>
            <a:spLocks noChangeArrowheads="1"/>
          </p:cNvSpPr>
          <p:nvPr/>
        </p:nvSpPr>
        <p:spPr bwMode="auto">
          <a:xfrm>
            <a:off x="685800" y="1371600"/>
            <a:ext cx="2827244" cy="5029200"/>
          </a:xfrm>
          <a:prstGeom prst="roundRect">
            <a:avLst>
              <a:gd name="adj" fmla="val 4546"/>
            </a:avLst>
          </a:prstGeom>
          <a:pattFill prst="ltHorz">
            <a:fgClr>
              <a:srgbClr val="D8D8D8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lipboard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139801" cy="533400"/>
          </a:xfrm>
          <a:prstGeom prst="rect">
            <a:avLst/>
          </a:prstGeom>
        </p:spPr>
      </p:pic>
      <p:pic>
        <p:nvPicPr>
          <p:cNvPr id="5" name="Picture 4" descr="Clipboard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9600"/>
            <a:ext cx="2133600" cy="498448"/>
          </a:xfrm>
          <a:prstGeom prst="rect">
            <a:avLst/>
          </a:prstGeom>
        </p:spPr>
      </p:pic>
      <p:pic>
        <p:nvPicPr>
          <p:cNvPr id="6" name="Picture 5" descr="Clipboard0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33400"/>
            <a:ext cx="2356211" cy="609600"/>
          </a:xfrm>
          <a:prstGeom prst="rect">
            <a:avLst/>
          </a:prstGeom>
        </p:spPr>
      </p:pic>
      <p:pic>
        <p:nvPicPr>
          <p:cNvPr id="7" name="Picture 6" descr="Clipboard0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33401"/>
            <a:ext cx="2406870" cy="608714"/>
          </a:xfrm>
          <a:prstGeom prst="rect">
            <a:avLst/>
          </a:prstGeom>
        </p:spPr>
      </p:pic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8458200" y="34290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57200" y="2971800"/>
            <a:ext cx="269642" cy="88987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78109" y="1932754"/>
            <a:ext cx="279914" cy="8898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990600" y="1371600"/>
            <a:ext cx="3352800" cy="5029200"/>
          </a:xfrm>
          <a:prstGeom prst="roundRect">
            <a:avLst>
              <a:gd name="adj" fmla="val 4546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495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auto">
          <a:xfrm>
            <a:off x="4495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4114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4114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114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4495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114800" y="24384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4114800" y="1981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114800" y="16002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95800" y="28956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4114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495800" y="3352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114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495800" y="37338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4114800" y="1828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>
            <a:off x="4114800" y="22860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4495800" y="4191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495800" y="4572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4495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1" name="Oval 25"/>
          <p:cNvSpPr>
            <a:spLocks noChangeArrowheads="1"/>
          </p:cNvSpPr>
          <p:nvPr/>
        </p:nvSpPr>
        <p:spPr bwMode="auto">
          <a:xfrm>
            <a:off x="4114800" y="4953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495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4114800" y="5334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14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495800" y="5715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4114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4495800" y="6096000"/>
            <a:ext cx="166921" cy="152947"/>
          </a:xfrm>
          <a:prstGeom prst="ellipse">
            <a:avLst/>
          </a:prstGeom>
          <a:solidFill>
            <a:srgbClr val="BFBFB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>
            <a:off x="4114800" y="14478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AutoShape 29"/>
          <p:cNvSpPr>
            <a:spLocks noChangeArrowheads="1"/>
          </p:cNvSpPr>
          <p:nvPr/>
        </p:nvSpPr>
        <p:spPr bwMode="auto">
          <a:xfrm>
            <a:off x="4114800" y="27432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AutoShape 32"/>
          <p:cNvSpPr>
            <a:spLocks noChangeArrowheads="1"/>
          </p:cNvSpPr>
          <p:nvPr/>
        </p:nvSpPr>
        <p:spPr bwMode="auto">
          <a:xfrm>
            <a:off x="4114800" y="3200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auto">
          <a:xfrm>
            <a:off x="4114800" y="35814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AutoShape 38"/>
          <p:cNvSpPr>
            <a:spLocks noChangeArrowheads="1"/>
          </p:cNvSpPr>
          <p:nvPr/>
        </p:nvSpPr>
        <p:spPr bwMode="auto">
          <a:xfrm>
            <a:off x="4114800" y="4038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AutoShape 41"/>
          <p:cNvSpPr>
            <a:spLocks noChangeArrowheads="1"/>
          </p:cNvSpPr>
          <p:nvPr/>
        </p:nvSpPr>
        <p:spPr bwMode="auto">
          <a:xfrm>
            <a:off x="4114800" y="4419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AutoShape 44"/>
          <p:cNvSpPr>
            <a:spLocks noChangeArrowheads="1"/>
          </p:cNvSpPr>
          <p:nvPr/>
        </p:nvSpPr>
        <p:spPr bwMode="auto">
          <a:xfrm>
            <a:off x="4114800" y="5181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AutoShape 44"/>
          <p:cNvSpPr>
            <a:spLocks noChangeArrowheads="1"/>
          </p:cNvSpPr>
          <p:nvPr/>
        </p:nvSpPr>
        <p:spPr bwMode="auto">
          <a:xfrm>
            <a:off x="4114800" y="4800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AutoShape 44"/>
          <p:cNvSpPr>
            <a:spLocks noChangeArrowheads="1"/>
          </p:cNvSpPr>
          <p:nvPr/>
        </p:nvSpPr>
        <p:spPr bwMode="auto">
          <a:xfrm>
            <a:off x="4114800" y="5562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AutoShape 44"/>
          <p:cNvSpPr>
            <a:spLocks noChangeArrowheads="1"/>
          </p:cNvSpPr>
          <p:nvPr/>
        </p:nvSpPr>
        <p:spPr bwMode="auto">
          <a:xfrm>
            <a:off x="4114800" y="5943600"/>
            <a:ext cx="513603" cy="50055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800600" y="213360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It’s cold and snow falls.</a:t>
            </a:r>
            <a:endParaRPr lang="en-US" sz="4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981200"/>
            <a:ext cx="2286000" cy="289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Bent-Up Arrow 56"/>
          <p:cNvSpPr/>
          <p:nvPr/>
        </p:nvSpPr>
        <p:spPr>
          <a:xfrm rot="18657441" flipH="1">
            <a:off x="4967729" y="5322964"/>
            <a:ext cx="750056" cy="381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hlinkClick r:id="rId7" action="ppaction://hlinksldjump"/>
          </p:cNvPr>
          <p:cNvSpPr txBox="1"/>
          <p:nvPr/>
        </p:nvSpPr>
        <p:spPr>
          <a:xfrm>
            <a:off x="6934200" y="639633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orte" pitchFamily="66" charset="0"/>
              </a:rPr>
              <a:t>Next</a:t>
            </a:r>
            <a:endParaRPr lang="en-US" sz="28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C 0.2559 0.09167 0.51198 0.18334 0.59288 0.29977 C 0.67378 0.41667 0.52864 0.63889 0.48559 0.69977 C 0.44253 0.76088 0.38854 0.71297 0.33455 0.66505 " pathEditMode="relative" ptsTypes="aa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142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53</cp:revision>
  <dcterms:created xsi:type="dcterms:W3CDTF">2009-12-29T13:48:21Z</dcterms:created>
  <dcterms:modified xsi:type="dcterms:W3CDTF">2009-12-30T19:47:35Z</dcterms:modified>
</cp:coreProperties>
</file>