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7" r:id="rId4"/>
    <p:sldId id="258" r:id="rId5"/>
    <p:sldId id="259" r:id="rId6"/>
    <p:sldId id="262" r:id="rId7"/>
    <p:sldId id="260" r:id="rId8"/>
    <p:sldId id="270" r:id="rId9"/>
    <p:sldId id="268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24100"/>
    <a:srgbClr val="663300"/>
    <a:srgbClr val="000099"/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4" autoAdjust="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F492-13EC-4D04-B269-29BBD73F7098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F4BB-FC3B-41E4-A665-1B2A532A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581400" y="4800600"/>
            <a:ext cx="304800" cy="376238"/>
            <a:chOff x="4128" y="2208"/>
            <a:chExt cx="152" cy="285"/>
          </a:xfrm>
        </p:grpSpPr>
        <p:sp>
          <p:nvSpPr>
            <p:cNvPr id="86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343400" y="4876800"/>
            <a:ext cx="304800" cy="376238"/>
            <a:chOff x="4128" y="2208"/>
            <a:chExt cx="152" cy="285"/>
          </a:xfrm>
        </p:grpSpPr>
        <p:sp>
          <p:nvSpPr>
            <p:cNvPr id="124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8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181600" y="4876800"/>
            <a:ext cx="304800" cy="376238"/>
            <a:chOff x="4128" y="2208"/>
            <a:chExt cx="152" cy="285"/>
          </a:xfrm>
        </p:grpSpPr>
        <p:sp>
          <p:nvSpPr>
            <p:cNvPr id="132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7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410200" y="4876800"/>
            <a:ext cx="304800" cy="376238"/>
            <a:chOff x="4128" y="2208"/>
            <a:chExt cx="152" cy="285"/>
          </a:xfrm>
        </p:grpSpPr>
        <p:sp>
          <p:nvSpPr>
            <p:cNvPr id="140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4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5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57200" y="3048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Ήταν ένα μικρό καράβι…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grpSp>
        <p:nvGrpSpPr>
          <p:cNvPr id="9" name="Group 53"/>
          <p:cNvGrpSpPr/>
          <p:nvPr/>
        </p:nvGrpSpPr>
        <p:grpSpPr>
          <a:xfrm>
            <a:off x="3657600" y="20574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5" name="Right Arrow 64">
            <a:hlinkClick r:id="" action="ppaction://hlinkshowjump?jump=nextslide"/>
          </p:cNvPr>
          <p:cNvSpPr/>
          <p:nvPr/>
        </p:nvSpPr>
        <p:spPr>
          <a:xfrm>
            <a:off x="7924800" y="4191000"/>
            <a:ext cx="533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6" name="Group 65"/>
            <p:cNvGrpSpPr/>
            <p:nvPr/>
          </p:nvGrpSpPr>
          <p:grpSpPr>
            <a:xfrm>
              <a:off x="2895600" y="2590800"/>
              <a:ext cx="3645898" cy="3482373"/>
              <a:chOff x="2895600" y="2590800"/>
              <a:chExt cx="3645898" cy="3482373"/>
            </a:xfrm>
          </p:grpSpPr>
          <p:grpSp>
            <p:nvGrpSpPr>
              <p:cNvPr id="7" name="Group 3"/>
              <p:cNvGrpSpPr>
                <a:grpSpLocks noChangeAspect="1"/>
              </p:cNvGrpSpPr>
              <p:nvPr/>
            </p:nvGrpSpPr>
            <p:grpSpPr bwMode="auto">
              <a:xfrm>
                <a:off x="2895600" y="2590800"/>
                <a:ext cx="3645898" cy="3482373"/>
                <a:chOff x="1220" y="864"/>
                <a:chExt cx="2627" cy="2508"/>
              </a:xfrm>
            </p:grpSpPr>
            <p:sp>
              <p:nvSpPr>
                <p:cNvPr id="148" name="AutoShape 6" descr="Medium wood"/>
                <p:cNvSpPr>
                  <a:spLocks noChangeAspect="1" noChangeArrowheads="1"/>
                </p:cNvSpPr>
                <p:nvPr/>
              </p:nvSpPr>
              <p:spPr bwMode="auto">
                <a:xfrm>
                  <a:off x="2592" y="864"/>
                  <a:ext cx="48" cy="1872"/>
                </a:xfrm>
                <a:prstGeom prst="triangle">
                  <a:avLst>
                    <a:gd name="adj" fmla="val 50000"/>
                  </a:avLst>
                </a:prstGeom>
                <a:blipFill dpi="0" rotWithShape="1">
                  <a:blip r:embed="rId2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9" name="Freeform 7" descr="Medium wood"/>
                <p:cNvSpPr>
                  <a:spLocks noChangeAspect="1"/>
                </p:cNvSpPr>
                <p:nvPr/>
              </p:nvSpPr>
              <p:spPr bwMode="auto">
                <a:xfrm>
                  <a:off x="1220" y="2753"/>
                  <a:ext cx="2576" cy="619"/>
                </a:xfrm>
                <a:custGeom>
                  <a:avLst/>
                  <a:gdLst>
                    <a:gd name="T0" fmla="*/ 1185 w 10095"/>
                    <a:gd name="T1" fmla="*/ 410 h 2424"/>
                    <a:gd name="T2" fmla="*/ 2396 w 10095"/>
                    <a:gd name="T3" fmla="*/ 2424 h 2424"/>
                    <a:gd name="T4" fmla="*/ 8006 w 10095"/>
                    <a:gd name="T5" fmla="*/ 2424 h 2424"/>
                    <a:gd name="T6" fmla="*/ 9085 w 10095"/>
                    <a:gd name="T7" fmla="*/ 470 h 2424"/>
                    <a:gd name="T8" fmla="*/ 1185 w 10095"/>
                    <a:gd name="T9" fmla="*/ 410 h 24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95"/>
                    <a:gd name="T16" fmla="*/ 0 h 2424"/>
                    <a:gd name="T17" fmla="*/ 10095 w 10095"/>
                    <a:gd name="T18" fmla="*/ 2424 h 24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95" h="2424">
                      <a:moveTo>
                        <a:pt x="1185" y="410"/>
                      </a:moveTo>
                      <a:cubicBezTo>
                        <a:pt x="0" y="0"/>
                        <a:pt x="1259" y="2088"/>
                        <a:pt x="2396" y="2424"/>
                      </a:cubicBezTo>
                      <a:lnTo>
                        <a:pt x="8006" y="2424"/>
                      </a:lnTo>
                      <a:cubicBezTo>
                        <a:pt x="9121" y="2098"/>
                        <a:pt x="10095" y="285"/>
                        <a:pt x="9085" y="470"/>
                      </a:cubicBezTo>
                      <a:cubicBezTo>
                        <a:pt x="7948" y="134"/>
                        <a:pt x="2300" y="84"/>
                        <a:pt x="1185" y="410"/>
                      </a:cubicBezTo>
                      <a:close/>
                    </a:path>
                  </a:pathLst>
                </a:custGeom>
                <a:blipFill dpi="0" rotWithShape="0">
                  <a:blip r:embed="rId2"/>
                  <a:srcRect/>
                  <a:tile tx="0" ty="0" sx="100000" sy="100000" flip="none" algn="tl"/>
                </a:blip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Freeform 8" descr="Walnut"/>
                <p:cNvSpPr>
                  <a:spLocks noChangeAspect="1"/>
                </p:cNvSpPr>
                <p:nvPr/>
              </p:nvSpPr>
              <p:spPr bwMode="auto">
                <a:xfrm>
                  <a:off x="1330" y="2634"/>
                  <a:ext cx="2517" cy="390"/>
                </a:xfrm>
                <a:custGeom>
                  <a:avLst/>
                  <a:gdLst>
                    <a:gd name="T0" fmla="*/ 0 w 10106"/>
                    <a:gd name="T1" fmla="*/ 339 h 1569"/>
                    <a:gd name="T2" fmla="*/ 374 w 10106"/>
                    <a:gd name="T3" fmla="*/ 1239 h 1569"/>
                    <a:gd name="T4" fmla="*/ 9350 w 10106"/>
                    <a:gd name="T5" fmla="*/ 1419 h 1569"/>
                    <a:gd name="T6" fmla="*/ 9350 w 10106"/>
                    <a:gd name="T7" fmla="*/ 339 h 1569"/>
                    <a:gd name="T8" fmla="*/ 0 w 10106"/>
                    <a:gd name="T9" fmla="*/ 339 h 15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106"/>
                    <a:gd name="T16" fmla="*/ 0 h 1569"/>
                    <a:gd name="T17" fmla="*/ 10106 w 10106"/>
                    <a:gd name="T18" fmla="*/ 1569 h 15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106" h="1569">
                      <a:moveTo>
                        <a:pt x="0" y="339"/>
                      </a:moveTo>
                      <a:cubicBezTo>
                        <a:pt x="0" y="339"/>
                        <a:pt x="6" y="945"/>
                        <a:pt x="374" y="1239"/>
                      </a:cubicBezTo>
                      <a:cubicBezTo>
                        <a:pt x="2486" y="965"/>
                        <a:pt x="7854" y="1569"/>
                        <a:pt x="9350" y="1419"/>
                      </a:cubicBezTo>
                      <a:cubicBezTo>
                        <a:pt x="10106" y="565"/>
                        <a:pt x="9350" y="339"/>
                        <a:pt x="9350" y="339"/>
                      </a:cubicBezTo>
                      <a:cubicBezTo>
                        <a:pt x="7371" y="435"/>
                        <a:pt x="426" y="0"/>
                        <a:pt x="0" y="339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AutoShap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1659" y="1084"/>
                  <a:ext cx="1979" cy="1514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8" name="Group 58"/>
              <p:cNvGrpSpPr/>
              <p:nvPr/>
            </p:nvGrpSpPr>
            <p:grpSpPr>
              <a:xfrm>
                <a:off x="3200400" y="5410200"/>
                <a:ext cx="304800" cy="304800"/>
                <a:chOff x="1366723" y="2767067"/>
                <a:chExt cx="1441427" cy="1086838"/>
              </a:xfrm>
            </p:grpSpPr>
            <p:sp>
              <p:nvSpPr>
                <p:cNvPr id="57" name="Teardrop 56"/>
                <p:cNvSpPr/>
                <p:nvPr/>
              </p:nvSpPr>
              <p:spPr>
                <a:xfrm rot="2416533">
                  <a:off x="1366723" y="2767067"/>
                  <a:ext cx="1441427" cy="1086838"/>
                </a:xfrm>
                <a:prstGeom prst="teardrop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524000" y="3048000"/>
                  <a:ext cx="762000" cy="6858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>
              <a:off x="3581400" y="3352800"/>
              <a:ext cx="2209800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l-GR" sz="44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παιχνίδι</a:t>
              </a:r>
              <a:endParaRPr lang="en-US" sz="4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10000" y="4114800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dirty="0" smtClean="0">
                  <a:solidFill>
                    <a:srgbClr val="000066"/>
                  </a:solidFill>
                </a:rPr>
                <a:t>από τη </a:t>
              </a:r>
            </a:p>
            <a:p>
              <a:pPr algn="r"/>
              <a:r>
                <a:rPr lang="el-GR" sz="1600" dirty="0" smtClean="0">
                  <a:solidFill>
                    <a:srgbClr val="000066"/>
                  </a:solidFill>
                </a:rPr>
                <a:t>Μαριάννα Ιωάννου</a:t>
              </a:r>
              <a:endParaRPr lang="en-US" sz="1600" dirty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228600"/>
            <a:ext cx="830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 ναυάγιο τοποθετήθηκε από τους αρχαιολόγους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7162800" y="20574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8001000" y="28956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14400" y="1295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στο κάστρο της </a:t>
            </a:r>
            <a:r>
              <a:rPr lang="el-GR" sz="3600" b="1" dirty="0" smtClean="0">
                <a:solidFill>
                  <a:srgbClr val="000066"/>
                </a:solidFill>
              </a:rPr>
              <a:t>Λάρνακας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5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Right Arrow 65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4400" y="18288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στο Μουσείο «Θάλασσα»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14400" y="2362200"/>
            <a:ext cx="5455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στο κάστρο της Κερύνειας 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0.04375 C -0.06198 0.02269 -0.07882 0.00162 -0.09982 0.00371 C -0.12083 0.00579 -0.15625 0.04537 -0.17135 0.05695 C -0.18646 0.06875 -0.18489 0.0794 -0.19045 0.07408 C -0.196 0.06875 -0.19375 0.03218 -0.20469 0.02547 C -0.21614 0.01875 -0.24635 0.02662 -0.25937 0.03403 C -0.27239 0.04121 -0.27118 0.06991 -0.28316 0.06922 C -0.29514 0.06852 -0.31493 0.03912 -0.3309 0.02917 C -0.34705 0.01922 -0.36475 0.00533 -0.37969 0.00973 C -0.39462 0.01412 -0.41597 0.04954 -0.42014 0.05579 C -0.4243 0.06227 -0.41458 0.05486 -0.40469 0.04746 " pathEditMode="relative" rAng="0" ptsTypes="aaaaaaaaaaA">
                                      <p:cBhvr>
                                        <p:cTn id="5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7" grpId="1"/>
      <p:bldP spid="67" grpId="2"/>
      <p:bldP spid="67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533400" y="152400"/>
            <a:ext cx="830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Σήμερα δεν μπορούμε να επισκεφτούμε το ναυάγιο γιατί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7772400" y="18288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14400" y="2438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έχει </a:t>
            </a:r>
            <a:r>
              <a:rPr lang="el-GR" sz="3600" b="1" dirty="0" smtClean="0">
                <a:solidFill>
                  <a:srgbClr val="000066"/>
                </a:solidFill>
              </a:rPr>
              <a:t>καταστραφεί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5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Right Arrow 65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4400" y="12954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βρίσκεται στην κατεχόμενη </a:t>
            </a:r>
            <a:r>
              <a:rPr lang="el-GR" sz="3600" b="1" dirty="0" smtClean="0">
                <a:solidFill>
                  <a:srgbClr val="000066"/>
                </a:solidFill>
              </a:rPr>
              <a:t>Κύπρο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4400" y="1828800"/>
            <a:ext cx="759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βρίσκεται σε μουσείο του εξωτερικού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38 0.05116 C -0.10885 0.01713 -0.13732 -0.0169 -0.16128 -0.01875 C -0.18524 -0.0206 -0.20729 0.03635 -0.2243 0.04005 C -0.24132 0.04375 -0.2493 0.00764 -0.26371 0.00348 C -0.27812 -0.00069 -0.29948 0.00973 -0.31128 0.01459 C -0.32309 0.01945 -0.32291 0.03635 -0.33507 0.03218 C -0.34722 0.02801 -0.3658 -0.00856 -0.38385 -0.01065 C -0.40191 -0.01273 -0.4283 0.0125 -0.4434 0.01945 C -0.4585 0.02639 -0.46649 0.02848 -0.4743 0.03056 " pathEditMode="relative" rAng="0" ptsTypes="aaaaaaaaA">
                                      <p:cBhvr>
                                        <p:cTn id="5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7" grpId="1"/>
      <p:bldP spid="67" grpId="2"/>
      <p:bldP spid="67" grpId="3"/>
      <p:bldP spid="67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228600"/>
            <a:ext cx="830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Μπράβο!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800600" y="21336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524000" y="23622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4572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Τα έχεις καταφέρει. Το καράβι της Κερύνειας έφτασε με ασφάλεια στον προορισμό </a:t>
            </a:r>
            <a:r>
              <a:rPr lang="el-G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του! </a:t>
            </a:r>
            <a:endParaRPr lang="en-US" sz="3200" dirty="0"/>
          </a:p>
        </p:txBody>
      </p:sp>
      <p:sp>
        <p:nvSpPr>
          <p:cNvPr id="67" name="Freeform 66"/>
          <p:cNvSpPr/>
          <p:nvPr/>
        </p:nvSpPr>
        <p:spPr>
          <a:xfrm>
            <a:off x="-32657" y="5176645"/>
            <a:ext cx="3327886" cy="1148950"/>
          </a:xfrm>
          <a:custGeom>
            <a:avLst/>
            <a:gdLst>
              <a:gd name="connsiteX0" fmla="*/ 54428 w 3327886"/>
              <a:gd name="connsiteY0" fmla="*/ 70269 h 1148950"/>
              <a:gd name="connsiteX1" fmla="*/ 87086 w 3327886"/>
              <a:gd name="connsiteY1" fmla="*/ 48498 h 1148950"/>
              <a:gd name="connsiteX2" fmla="*/ 391886 w 3327886"/>
              <a:gd name="connsiteY2" fmla="*/ 37612 h 1148950"/>
              <a:gd name="connsiteX3" fmla="*/ 435428 w 3327886"/>
              <a:gd name="connsiteY3" fmla="*/ 59384 h 1148950"/>
              <a:gd name="connsiteX4" fmla="*/ 457200 w 3327886"/>
              <a:gd name="connsiteY4" fmla="*/ 81155 h 1148950"/>
              <a:gd name="connsiteX5" fmla="*/ 489857 w 3327886"/>
              <a:gd name="connsiteY5" fmla="*/ 102926 h 1148950"/>
              <a:gd name="connsiteX6" fmla="*/ 500743 w 3327886"/>
              <a:gd name="connsiteY6" fmla="*/ 135584 h 1148950"/>
              <a:gd name="connsiteX7" fmla="*/ 544286 w 3327886"/>
              <a:gd name="connsiteY7" fmla="*/ 190012 h 1148950"/>
              <a:gd name="connsiteX8" fmla="*/ 555171 w 3327886"/>
              <a:gd name="connsiteY8" fmla="*/ 222669 h 1148950"/>
              <a:gd name="connsiteX9" fmla="*/ 620486 w 3327886"/>
              <a:gd name="connsiteY9" fmla="*/ 277098 h 1148950"/>
              <a:gd name="connsiteX10" fmla="*/ 685800 w 3327886"/>
              <a:gd name="connsiteY10" fmla="*/ 298869 h 1148950"/>
              <a:gd name="connsiteX11" fmla="*/ 914400 w 3327886"/>
              <a:gd name="connsiteY11" fmla="*/ 309755 h 1148950"/>
              <a:gd name="connsiteX12" fmla="*/ 979714 w 3327886"/>
              <a:gd name="connsiteY12" fmla="*/ 287984 h 1148950"/>
              <a:gd name="connsiteX13" fmla="*/ 1012371 w 3327886"/>
              <a:gd name="connsiteY13" fmla="*/ 277098 h 1148950"/>
              <a:gd name="connsiteX14" fmla="*/ 1164771 w 3327886"/>
              <a:gd name="connsiteY14" fmla="*/ 287984 h 1148950"/>
              <a:gd name="connsiteX15" fmla="*/ 1208314 w 3327886"/>
              <a:gd name="connsiteY15" fmla="*/ 298869 h 1148950"/>
              <a:gd name="connsiteX16" fmla="*/ 1230086 w 3327886"/>
              <a:gd name="connsiteY16" fmla="*/ 320641 h 1148950"/>
              <a:gd name="connsiteX17" fmla="*/ 1262743 w 3327886"/>
              <a:gd name="connsiteY17" fmla="*/ 342412 h 1148950"/>
              <a:gd name="connsiteX18" fmla="*/ 1317171 w 3327886"/>
              <a:gd name="connsiteY18" fmla="*/ 385955 h 1148950"/>
              <a:gd name="connsiteX19" fmla="*/ 1338943 w 3327886"/>
              <a:gd name="connsiteY19" fmla="*/ 407726 h 1148950"/>
              <a:gd name="connsiteX20" fmla="*/ 1426028 w 3327886"/>
              <a:gd name="connsiteY20" fmla="*/ 418612 h 1148950"/>
              <a:gd name="connsiteX21" fmla="*/ 1480457 w 3327886"/>
              <a:gd name="connsiteY21" fmla="*/ 429498 h 1148950"/>
              <a:gd name="connsiteX22" fmla="*/ 1828800 w 3327886"/>
              <a:gd name="connsiteY22" fmla="*/ 396841 h 1148950"/>
              <a:gd name="connsiteX23" fmla="*/ 1926771 w 3327886"/>
              <a:gd name="connsiteY23" fmla="*/ 375069 h 1148950"/>
              <a:gd name="connsiteX24" fmla="*/ 1992086 w 3327886"/>
              <a:gd name="connsiteY24" fmla="*/ 353298 h 1148950"/>
              <a:gd name="connsiteX25" fmla="*/ 2198914 w 3327886"/>
              <a:gd name="connsiteY25" fmla="*/ 364184 h 1148950"/>
              <a:gd name="connsiteX26" fmla="*/ 2253343 w 3327886"/>
              <a:gd name="connsiteY26" fmla="*/ 396841 h 1148950"/>
              <a:gd name="connsiteX27" fmla="*/ 2286000 w 3327886"/>
              <a:gd name="connsiteY27" fmla="*/ 418612 h 1148950"/>
              <a:gd name="connsiteX28" fmla="*/ 2351314 w 3327886"/>
              <a:gd name="connsiteY28" fmla="*/ 440384 h 1148950"/>
              <a:gd name="connsiteX29" fmla="*/ 2394857 w 3327886"/>
              <a:gd name="connsiteY29" fmla="*/ 462155 h 1148950"/>
              <a:gd name="connsiteX30" fmla="*/ 2427514 w 3327886"/>
              <a:gd name="connsiteY30" fmla="*/ 473041 h 1148950"/>
              <a:gd name="connsiteX31" fmla="*/ 2460171 w 3327886"/>
              <a:gd name="connsiteY31" fmla="*/ 494812 h 1148950"/>
              <a:gd name="connsiteX32" fmla="*/ 2514600 w 3327886"/>
              <a:gd name="connsiteY32" fmla="*/ 505698 h 1148950"/>
              <a:gd name="connsiteX33" fmla="*/ 2645228 w 3327886"/>
              <a:gd name="connsiteY33" fmla="*/ 527469 h 1148950"/>
              <a:gd name="connsiteX34" fmla="*/ 2710543 w 3327886"/>
              <a:gd name="connsiteY34" fmla="*/ 560126 h 1148950"/>
              <a:gd name="connsiteX35" fmla="*/ 2754086 w 3327886"/>
              <a:gd name="connsiteY35" fmla="*/ 603669 h 1148950"/>
              <a:gd name="connsiteX36" fmla="*/ 2786743 w 3327886"/>
              <a:gd name="connsiteY36" fmla="*/ 614555 h 1148950"/>
              <a:gd name="connsiteX37" fmla="*/ 2884714 w 3327886"/>
              <a:gd name="connsiteY37" fmla="*/ 636326 h 1148950"/>
              <a:gd name="connsiteX38" fmla="*/ 2906486 w 3327886"/>
              <a:gd name="connsiteY38" fmla="*/ 658098 h 1148950"/>
              <a:gd name="connsiteX39" fmla="*/ 3026228 w 3327886"/>
              <a:gd name="connsiteY39" fmla="*/ 668984 h 1148950"/>
              <a:gd name="connsiteX40" fmla="*/ 3058886 w 3327886"/>
              <a:gd name="connsiteY40" fmla="*/ 679869 h 1148950"/>
              <a:gd name="connsiteX41" fmla="*/ 3091543 w 3327886"/>
              <a:gd name="connsiteY41" fmla="*/ 701641 h 1148950"/>
              <a:gd name="connsiteX42" fmla="*/ 3178628 w 3327886"/>
              <a:gd name="connsiteY42" fmla="*/ 723412 h 1148950"/>
              <a:gd name="connsiteX43" fmla="*/ 3265714 w 3327886"/>
              <a:gd name="connsiteY43" fmla="*/ 745184 h 1148950"/>
              <a:gd name="connsiteX44" fmla="*/ 3287486 w 3327886"/>
              <a:gd name="connsiteY44" fmla="*/ 745184 h 1148950"/>
              <a:gd name="connsiteX45" fmla="*/ 3298371 w 3327886"/>
              <a:gd name="connsiteY45" fmla="*/ 810498 h 1148950"/>
              <a:gd name="connsiteX46" fmla="*/ 3320143 w 3327886"/>
              <a:gd name="connsiteY46" fmla="*/ 897584 h 1148950"/>
              <a:gd name="connsiteX47" fmla="*/ 3298371 w 3327886"/>
              <a:gd name="connsiteY47" fmla="*/ 984669 h 1148950"/>
              <a:gd name="connsiteX48" fmla="*/ 2645228 w 3327886"/>
              <a:gd name="connsiteY48" fmla="*/ 1006441 h 1148950"/>
              <a:gd name="connsiteX49" fmla="*/ 2547257 w 3327886"/>
              <a:gd name="connsiteY49" fmla="*/ 1017326 h 1148950"/>
              <a:gd name="connsiteX50" fmla="*/ 2296886 w 3327886"/>
              <a:gd name="connsiteY50" fmla="*/ 1039098 h 1148950"/>
              <a:gd name="connsiteX51" fmla="*/ 2242457 w 3327886"/>
              <a:gd name="connsiteY51" fmla="*/ 1049984 h 1148950"/>
              <a:gd name="connsiteX52" fmla="*/ 2002971 w 3327886"/>
              <a:gd name="connsiteY52" fmla="*/ 1071755 h 1148950"/>
              <a:gd name="connsiteX53" fmla="*/ 1175657 w 3327886"/>
              <a:gd name="connsiteY53" fmla="*/ 1082641 h 1148950"/>
              <a:gd name="connsiteX54" fmla="*/ 576943 w 3327886"/>
              <a:gd name="connsiteY54" fmla="*/ 1071755 h 1148950"/>
              <a:gd name="connsiteX55" fmla="*/ 500743 w 3327886"/>
              <a:gd name="connsiteY55" fmla="*/ 1060869 h 1148950"/>
              <a:gd name="connsiteX56" fmla="*/ 402771 w 3327886"/>
              <a:gd name="connsiteY56" fmla="*/ 1039098 h 1148950"/>
              <a:gd name="connsiteX57" fmla="*/ 337457 w 3327886"/>
              <a:gd name="connsiteY57" fmla="*/ 1006441 h 1148950"/>
              <a:gd name="connsiteX58" fmla="*/ 304800 w 3327886"/>
              <a:gd name="connsiteY58" fmla="*/ 984669 h 1148950"/>
              <a:gd name="connsiteX59" fmla="*/ 87086 w 3327886"/>
              <a:gd name="connsiteY59" fmla="*/ 952012 h 1148950"/>
              <a:gd name="connsiteX60" fmla="*/ 21771 w 3327886"/>
              <a:gd name="connsiteY60" fmla="*/ 941126 h 1148950"/>
              <a:gd name="connsiteX61" fmla="*/ 21771 w 3327886"/>
              <a:gd name="connsiteY61" fmla="*/ 277098 h 1148950"/>
              <a:gd name="connsiteX62" fmla="*/ 0 w 3327886"/>
              <a:gd name="connsiteY62" fmla="*/ 211784 h 1148950"/>
              <a:gd name="connsiteX63" fmla="*/ 21771 w 3327886"/>
              <a:gd name="connsiteY63" fmla="*/ 70269 h 1148950"/>
              <a:gd name="connsiteX64" fmla="*/ 54428 w 3327886"/>
              <a:gd name="connsiteY64" fmla="*/ 70269 h 114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327886" h="1148950">
                <a:moveTo>
                  <a:pt x="54428" y="70269"/>
                </a:moveTo>
                <a:cubicBezTo>
                  <a:pt x="65314" y="66641"/>
                  <a:pt x="75130" y="53812"/>
                  <a:pt x="87086" y="48498"/>
                </a:cubicBezTo>
                <a:cubicBezTo>
                  <a:pt x="196206" y="0"/>
                  <a:pt x="240917" y="30750"/>
                  <a:pt x="391886" y="37612"/>
                </a:cubicBezTo>
                <a:cubicBezTo>
                  <a:pt x="406400" y="44869"/>
                  <a:pt x="421926" y="50383"/>
                  <a:pt x="435428" y="59384"/>
                </a:cubicBezTo>
                <a:cubicBezTo>
                  <a:pt x="443967" y="65077"/>
                  <a:pt x="449186" y="74744"/>
                  <a:pt x="457200" y="81155"/>
                </a:cubicBezTo>
                <a:cubicBezTo>
                  <a:pt x="467416" y="89328"/>
                  <a:pt x="478971" y="95669"/>
                  <a:pt x="489857" y="102926"/>
                </a:cubicBezTo>
                <a:cubicBezTo>
                  <a:pt x="493486" y="113812"/>
                  <a:pt x="495611" y="125321"/>
                  <a:pt x="500743" y="135584"/>
                </a:cubicBezTo>
                <a:cubicBezTo>
                  <a:pt x="514476" y="163050"/>
                  <a:pt x="524035" y="169761"/>
                  <a:pt x="544286" y="190012"/>
                </a:cubicBezTo>
                <a:cubicBezTo>
                  <a:pt x="547914" y="200898"/>
                  <a:pt x="549268" y="212830"/>
                  <a:pt x="555171" y="222669"/>
                </a:cubicBezTo>
                <a:cubicBezTo>
                  <a:pt x="563726" y="236928"/>
                  <a:pt x="614774" y="274242"/>
                  <a:pt x="620486" y="277098"/>
                </a:cubicBezTo>
                <a:cubicBezTo>
                  <a:pt x="641012" y="287361"/>
                  <a:pt x="685800" y="298869"/>
                  <a:pt x="685800" y="298869"/>
                </a:cubicBezTo>
                <a:cubicBezTo>
                  <a:pt x="769219" y="354483"/>
                  <a:pt x="723727" y="333589"/>
                  <a:pt x="914400" y="309755"/>
                </a:cubicBezTo>
                <a:cubicBezTo>
                  <a:pt x="937172" y="306909"/>
                  <a:pt x="957943" y="295241"/>
                  <a:pt x="979714" y="287984"/>
                </a:cubicBezTo>
                <a:lnTo>
                  <a:pt x="1012371" y="277098"/>
                </a:lnTo>
                <a:cubicBezTo>
                  <a:pt x="1063171" y="280727"/>
                  <a:pt x="1114153" y="282360"/>
                  <a:pt x="1164771" y="287984"/>
                </a:cubicBezTo>
                <a:cubicBezTo>
                  <a:pt x="1179640" y="289636"/>
                  <a:pt x="1194932" y="292178"/>
                  <a:pt x="1208314" y="298869"/>
                </a:cubicBezTo>
                <a:cubicBezTo>
                  <a:pt x="1217494" y="303459"/>
                  <a:pt x="1222072" y="314230"/>
                  <a:pt x="1230086" y="320641"/>
                </a:cubicBezTo>
                <a:cubicBezTo>
                  <a:pt x="1240302" y="328814"/>
                  <a:pt x="1252277" y="334562"/>
                  <a:pt x="1262743" y="342412"/>
                </a:cubicBezTo>
                <a:cubicBezTo>
                  <a:pt x="1281330" y="356352"/>
                  <a:pt x="1299530" y="370835"/>
                  <a:pt x="1317171" y="385955"/>
                </a:cubicBezTo>
                <a:cubicBezTo>
                  <a:pt x="1324963" y="392634"/>
                  <a:pt x="1329113" y="404777"/>
                  <a:pt x="1338943" y="407726"/>
                </a:cubicBezTo>
                <a:cubicBezTo>
                  <a:pt x="1366964" y="416132"/>
                  <a:pt x="1397114" y="414164"/>
                  <a:pt x="1426028" y="418612"/>
                </a:cubicBezTo>
                <a:cubicBezTo>
                  <a:pt x="1444315" y="421425"/>
                  <a:pt x="1462314" y="425869"/>
                  <a:pt x="1480457" y="429498"/>
                </a:cubicBezTo>
                <a:cubicBezTo>
                  <a:pt x="1628732" y="423320"/>
                  <a:pt x="1706204" y="437707"/>
                  <a:pt x="1828800" y="396841"/>
                </a:cubicBezTo>
                <a:cubicBezTo>
                  <a:pt x="1922226" y="365698"/>
                  <a:pt x="1773524" y="413381"/>
                  <a:pt x="1926771" y="375069"/>
                </a:cubicBezTo>
                <a:cubicBezTo>
                  <a:pt x="1949035" y="369503"/>
                  <a:pt x="1992086" y="353298"/>
                  <a:pt x="1992086" y="353298"/>
                </a:cubicBezTo>
                <a:cubicBezTo>
                  <a:pt x="2061029" y="356927"/>
                  <a:pt x="2130159" y="357934"/>
                  <a:pt x="2198914" y="364184"/>
                </a:cubicBezTo>
                <a:cubicBezTo>
                  <a:pt x="2236239" y="367577"/>
                  <a:pt x="2227991" y="376559"/>
                  <a:pt x="2253343" y="396841"/>
                </a:cubicBezTo>
                <a:cubicBezTo>
                  <a:pt x="2263559" y="405014"/>
                  <a:pt x="2274045" y="413299"/>
                  <a:pt x="2286000" y="418612"/>
                </a:cubicBezTo>
                <a:cubicBezTo>
                  <a:pt x="2306971" y="427933"/>
                  <a:pt x="2330788" y="430121"/>
                  <a:pt x="2351314" y="440384"/>
                </a:cubicBezTo>
                <a:cubicBezTo>
                  <a:pt x="2365828" y="447641"/>
                  <a:pt x="2379942" y="455763"/>
                  <a:pt x="2394857" y="462155"/>
                </a:cubicBezTo>
                <a:cubicBezTo>
                  <a:pt x="2405404" y="466675"/>
                  <a:pt x="2417251" y="467909"/>
                  <a:pt x="2427514" y="473041"/>
                </a:cubicBezTo>
                <a:cubicBezTo>
                  <a:pt x="2439216" y="478892"/>
                  <a:pt x="2447921" y="490218"/>
                  <a:pt x="2460171" y="494812"/>
                </a:cubicBezTo>
                <a:cubicBezTo>
                  <a:pt x="2477495" y="501309"/>
                  <a:pt x="2496650" y="501210"/>
                  <a:pt x="2514600" y="505698"/>
                </a:cubicBezTo>
                <a:cubicBezTo>
                  <a:pt x="2616724" y="531230"/>
                  <a:pt x="2426191" y="503133"/>
                  <a:pt x="2645228" y="527469"/>
                </a:cubicBezTo>
                <a:cubicBezTo>
                  <a:pt x="2676836" y="538005"/>
                  <a:pt x="2683686" y="537106"/>
                  <a:pt x="2710543" y="560126"/>
                </a:cubicBezTo>
                <a:cubicBezTo>
                  <a:pt x="2726128" y="573484"/>
                  <a:pt x="2734613" y="597178"/>
                  <a:pt x="2754086" y="603669"/>
                </a:cubicBezTo>
                <a:cubicBezTo>
                  <a:pt x="2764972" y="607298"/>
                  <a:pt x="2775710" y="611403"/>
                  <a:pt x="2786743" y="614555"/>
                </a:cubicBezTo>
                <a:cubicBezTo>
                  <a:pt x="2822618" y="624805"/>
                  <a:pt x="2847296" y="628843"/>
                  <a:pt x="2884714" y="636326"/>
                </a:cubicBezTo>
                <a:cubicBezTo>
                  <a:pt x="2891971" y="643583"/>
                  <a:pt x="2896485" y="655790"/>
                  <a:pt x="2906486" y="658098"/>
                </a:cubicBezTo>
                <a:cubicBezTo>
                  <a:pt x="2945538" y="667110"/>
                  <a:pt x="2986552" y="663316"/>
                  <a:pt x="3026228" y="668984"/>
                </a:cubicBezTo>
                <a:cubicBezTo>
                  <a:pt x="3037587" y="670607"/>
                  <a:pt x="3048000" y="676241"/>
                  <a:pt x="3058886" y="679869"/>
                </a:cubicBezTo>
                <a:cubicBezTo>
                  <a:pt x="3069772" y="687126"/>
                  <a:pt x="3079248" y="697170"/>
                  <a:pt x="3091543" y="701641"/>
                </a:cubicBezTo>
                <a:cubicBezTo>
                  <a:pt x="3119663" y="711867"/>
                  <a:pt x="3150242" y="713950"/>
                  <a:pt x="3178628" y="723412"/>
                </a:cubicBezTo>
                <a:cubicBezTo>
                  <a:pt x="3216617" y="736075"/>
                  <a:pt x="3219740" y="738616"/>
                  <a:pt x="3265714" y="745184"/>
                </a:cubicBezTo>
                <a:cubicBezTo>
                  <a:pt x="3272898" y="746210"/>
                  <a:pt x="3280229" y="745184"/>
                  <a:pt x="3287486" y="745184"/>
                </a:cubicBezTo>
                <a:cubicBezTo>
                  <a:pt x="3291114" y="766955"/>
                  <a:pt x="3293746" y="788916"/>
                  <a:pt x="3298371" y="810498"/>
                </a:cubicBezTo>
                <a:cubicBezTo>
                  <a:pt x="3304641" y="839756"/>
                  <a:pt x="3320143" y="897584"/>
                  <a:pt x="3320143" y="897584"/>
                </a:cubicBezTo>
                <a:cubicBezTo>
                  <a:pt x="3312886" y="926612"/>
                  <a:pt x="3327886" y="979750"/>
                  <a:pt x="3298371" y="984669"/>
                </a:cubicBezTo>
                <a:cubicBezTo>
                  <a:pt x="3039747" y="1027774"/>
                  <a:pt x="3255125" y="995146"/>
                  <a:pt x="2645228" y="1006441"/>
                </a:cubicBezTo>
                <a:lnTo>
                  <a:pt x="2547257" y="1017326"/>
                </a:lnTo>
                <a:lnTo>
                  <a:pt x="2296886" y="1039098"/>
                </a:lnTo>
                <a:cubicBezTo>
                  <a:pt x="2278743" y="1042727"/>
                  <a:pt x="2260773" y="1047367"/>
                  <a:pt x="2242457" y="1049984"/>
                </a:cubicBezTo>
                <a:cubicBezTo>
                  <a:pt x="2167289" y="1060722"/>
                  <a:pt x="2076709" y="1066083"/>
                  <a:pt x="2002971" y="1071755"/>
                </a:cubicBezTo>
                <a:cubicBezTo>
                  <a:pt x="1616996" y="1148950"/>
                  <a:pt x="1917220" y="1101819"/>
                  <a:pt x="1175657" y="1082641"/>
                </a:cubicBezTo>
                <a:lnTo>
                  <a:pt x="576943" y="1071755"/>
                </a:lnTo>
                <a:cubicBezTo>
                  <a:pt x="551543" y="1068126"/>
                  <a:pt x="526052" y="1065087"/>
                  <a:pt x="500743" y="1060869"/>
                </a:cubicBezTo>
                <a:cubicBezTo>
                  <a:pt x="459271" y="1053957"/>
                  <a:pt x="441924" y="1048886"/>
                  <a:pt x="402771" y="1039098"/>
                </a:cubicBezTo>
                <a:cubicBezTo>
                  <a:pt x="309180" y="976702"/>
                  <a:pt x="427595" y="1051510"/>
                  <a:pt x="337457" y="1006441"/>
                </a:cubicBezTo>
                <a:cubicBezTo>
                  <a:pt x="325755" y="1000590"/>
                  <a:pt x="317095" y="989140"/>
                  <a:pt x="304800" y="984669"/>
                </a:cubicBezTo>
                <a:cubicBezTo>
                  <a:pt x="221506" y="954380"/>
                  <a:pt x="180097" y="962347"/>
                  <a:pt x="87086" y="952012"/>
                </a:cubicBezTo>
                <a:cubicBezTo>
                  <a:pt x="65149" y="949574"/>
                  <a:pt x="43543" y="944755"/>
                  <a:pt x="21771" y="941126"/>
                </a:cubicBezTo>
                <a:cubicBezTo>
                  <a:pt x="37276" y="662050"/>
                  <a:pt x="43814" y="637136"/>
                  <a:pt x="21771" y="277098"/>
                </a:cubicBezTo>
                <a:cubicBezTo>
                  <a:pt x="20369" y="254192"/>
                  <a:pt x="0" y="211784"/>
                  <a:pt x="0" y="211784"/>
                </a:cubicBezTo>
                <a:cubicBezTo>
                  <a:pt x="1233" y="201921"/>
                  <a:pt x="12706" y="92933"/>
                  <a:pt x="21771" y="70269"/>
                </a:cubicBezTo>
                <a:cubicBezTo>
                  <a:pt x="23119" y="66900"/>
                  <a:pt x="43542" y="73897"/>
                  <a:pt x="54428" y="70269"/>
                </a:cubicBezTo>
                <a:close/>
              </a:path>
            </a:pathLst>
          </a:custGeom>
          <a:solidFill>
            <a:srgbClr val="8241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9" name="Picture 1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16002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581400" y="4800600"/>
            <a:ext cx="304800" cy="376238"/>
            <a:chOff x="4128" y="2208"/>
            <a:chExt cx="152" cy="285"/>
          </a:xfrm>
        </p:grpSpPr>
        <p:sp>
          <p:nvSpPr>
            <p:cNvPr id="86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343400" y="4876800"/>
            <a:ext cx="304800" cy="376238"/>
            <a:chOff x="4128" y="2208"/>
            <a:chExt cx="152" cy="285"/>
          </a:xfrm>
        </p:grpSpPr>
        <p:sp>
          <p:nvSpPr>
            <p:cNvPr id="124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8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181600" y="4876800"/>
            <a:ext cx="304800" cy="376238"/>
            <a:chOff x="4128" y="2208"/>
            <a:chExt cx="152" cy="285"/>
          </a:xfrm>
        </p:grpSpPr>
        <p:sp>
          <p:nvSpPr>
            <p:cNvPr id="132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7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410200" y="4876800"/>
            <a:ext cx="304800" cy="376238"/>
            <a:chOff x="4128" y="2208"/>
            <a:chExt cx="152" cy="285"/>
          </a:xfrm>
        </p:grpSpPr>
        <p:sp>
          <p:nvSpPr>
            <p:cNvPr id="140" name="Freeform 32"/>
            <p:cNvSpPr>
              <a:spLocks noChangeAspect="1"/>
            </p:cNvSpPr>
            <p:nvPr/>
          </p:nvSpPr>
          <p:spPr bwMode="auto">
            <a:xfrm>
              <a:off x="4167" y="2340"/>
              <a:ext cx="37" cy="153"/>
            </a:xfrm>
            <a:custGeom>
              <a:avLst/>
              <a:gdLst>
                <a:gd name="T0" fmla="*/ 19 w 37"/>
                <a:gd name="T1" fmla="*/ 0 h 153"/>
                <a:gd name="T2" fmla="*/ 19 w 37"/>
                <a:gd name="T3" fmla="*/ 117 h 153"/>
                <a:gd name="T4" fmla="*/ 2 w 37"/>
                <a:gd name="T5" fmla="*/ 135 h 153"/>
                <a:gd name="T6" fmla="*/ 12 w 37"/>
                <a:gd name="T7" fmla="*/ 153 h 153"/>
                <a:gd name="T8" fmla="*/ 37 w 37"/>
                <a:gd name="T9" fmla="*/ 117 h 153"/>
                <a:gd name="T10" fmla="*/ 37 w 37"/>
                <a:gd name="T11" fmla="*/ 17 h 153"/>
                <a:gd name="T12" fmla="*/ 19 w 37"/>
                <a:gd name="T13" fmla="*/ 0 h 1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153"/>
                <a:gd name="T23" fmla="*/ 37 w 37"/>
                <a:gd name="T24" fmla="*/ 153 h 1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153">
                  <a:moveTo>
                    <a:pt x="19" y="0"/>
                  </a:moveTo>
                  <a:cubicBezTo>
                    <a:pt x="19" y="0"/>
                    <a:pt x="0" y="84"/>
                    <a:pt x="19" y="117"/>
                  </a:cubicBezTo>
                  <a:cubicBezTo>
                    <a:pt x="9" y="125"/>
                    <a:pt x="3" y="129"/>
                    <a:pt x="2" y="135"/>
                  </a:cubicBezTo>
                  <a:lnTo>
                    <a:pt x="12" y="153"/>
                  </a:lnTo>
                  <a:lnTo>
                    <a:pt x="37" y="117"/>
                  </a:lnTo>
                  <a:lnTo>
                    <a:pt x="37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Freeform 33"/>
            <p:cNvSpPr>
              <a:spLocks noChangeAspect="1"/>
            </p:cNvSpPr>
            <p:nvPr/>
          </p:nvSpPr>
          <p:spPr bwMode="auto">
            <a:xfrm>
              <a:off x="4208" y="2344"/>
              <a:ext cx="43" cy="145"/>
            </a:xfrm>
            <a:custGeom>
              <a:avLst/>
              <a:gdLst>
                <a:gd name="T0" fmla="*/ 18 w 43"/>
                <a:gd name="T1" fmla="*/ 0 h 145"/>
                <a:gd name="T2" fmla="*/ 25 w 43"/>
                <a:gd name="T3" fmla="*/ 113 h 145"/>
                <a:gd name="T4" fmla="*/ 43 w 43"/>
                <a:gd name="T5" fmla="*/ 130 h 145"/>
                <a:gd name="T6" fmla="*/ 30 w 43"/>
                <a:gd name="T7" fmla="*/ 145 h 145"/>
                <a:gd name="T8" fmla="*/ 7 w 43"/>
                <a:gd name="T9" fmla="*/ 113 h 145"/>
                <a:gd name="T10" fmla="*/ 0 w 43"/>
                <a:gd name="T11" fmla="*/ 18 h 145"/>
                <a:gd name="T12" fmla="*/ 18 w 43"/>
                <a:gd name="T13" fmla="*/ 0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145"/>
                <a:gd name="T23" fmla="*/ 43 w 43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145">
                  <a:moveTo>
                    <a:pt x="18" y="0"/>
                  </a:moveTo>
                  <a:cubicBezTo>
                    <a:pt x="18" y="0"/>
                    <a:pt x="40" y="86"/>
                    <a:pt x="25" y="113"/>
                  </a:cubicBezTo>
                  <a:cubicBezTo>
                    <a:pt x="34" y="121"/>
                    <a:pt x="42" y="125"/>
                    <a:pt x="43" y="130"/>
                  </a:cubicBezTo>
                  <a:lnTo>
                    <a:pt x="30" y="145"/>
                  </a:lnTo>
                  <a:lnTo>
                    <a:pt x="7" y="113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" name="Freeform 34"/>
            <p:cNvSpPr>
              <a:spLocks noChangeAspect="1"/>
            </p:cNvSpPr>
            <p:nvPr/>
          </p:nvSpPr>
          <p:spPr bwMode="auto">
            <a:xfrm>
              <a:off x="4128" y="2239"/>
              <a:ext cx="150" cy="143"/>
            </a:xfrm>
            <a:custGeom>
              <a:avLst/>
              <a:gdLst>
                <a:gd name="T0" fmla="*/ 76 w 150"/>
                <a:gd name="T1" fmla="*/ 0 h 143"/>
                <a:gd name="T2" fmla="*/ 0 w 150"/>
                <a:gd name="T3" fmla="*/ 101 h 143"/>
                <a:gd name="T4" fmla="*/ 33 w 150"/>
                <a:gd name="T5" fmla="*/ 115 h 143"/>
                <a:gd name="T6" fmla="*/ 58 w 150"/>
                <a:gd name="T7" fmla="*/ 50 h 143"/>
                <a:gd name="T8" fmla="*/ 42 w 150"/>
                <a:gd name="T9" fmla="*/ 143 h 143"/>
                <a:gd name="T10" fmla="*/ 110 w 150"/>
                <a:gd name="T11" fmla="*/ 139 h 143"/>
                <a:gd name="T12" fmla="*/ 95 w 150"/>
                <a:gd name="T13" fmla="*/ 50 h 143"/>
                <a:gd name="T14" fmla="*/ 125 w 150"/>
                <a:gd name="T15" fmla="*/ 115 h 143"/>
                <a:gd name="T16" fmla="*/ 150 w 150"/>
                <a:gd name="T17" fmla="*/ 84 h 143"/>
                <a:gd name="T18" fmla="*/ 76 w 150"/>
                <a:gd name="T19" fmla="*/ 0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3"/>
                <a:gd name="T32" fmla="*/ 150 w 150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3">
                  <a:moveTo>
                    <a:pt x="76" y="0"/>
                  </a:moveTo>
                  <a:lnTo>
                    <a:pt x="0" y="101"/>
                  </a:lnTo>
                  <a:lnTo>
                    <a:pt x="33" y="115"/>
                  </a:lnTo>
                  <a:lnTo>
                    <a:pt x="58" y="50"/>
                  </a:lnTo>
                  <a:lnTo>
                    <a:pt x="42" y="143"/>
                  </a:lnTo>
                  <a:lnTo>
                    <a:pt x="110" y="139"/>
                  </a:lnTo>
                  <a:lnTo>
                    <a:pt x="95" y="50"/>
                  </a:lnTo>
                  <a:lnTo>
                    <a:pt x="125" y="115"/>
                  </a:lnTo>
                  <a:lnTo>
                    <a:pt x="150" y="8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Oval 35"/>
            <p:cNvSpPr>
              <a:spLocks noChangeAspect="1" noChangeArrowheads="1"/>
            </p:cNvSpPr>
            <p:nvPr/>
          </p:nvSpPr>
          <p:spPr bwMode="auto">
            <a:xfrm>
              <a:off x="4176" y="2208"/>
              <a:ext cx="5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4" name="Oval 36"/>
            <p:cNvSpPr>
              <a:spLocks noChangeArrowheads="1"/>
            </p:cNvSpPr>
            <p:nvPr/>
          </p:nvSpPr>
          <p:spPr bwMode="auto">
            <a:xfrm>
              <a:off x="4166" y="2214"/>
              <a:ext cx="69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5" name="Freeform 37"/>
            <p:cNvSpPr>
              <a:spLocks/>
            </p:cNvSpPr>
            <p:nvPr/>
          </p:nvSpPr>
          <p:spPr bwMode="auto">
            <a:xfrm>
              <a:off x="4133" y="2338"/>
              <a:ext cx="15" cy="27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" name="Freeform 38"/>
            <p:cNvSpPr>
              <a:spLocks/>
            </p:cNvSpPr>
            <p:nvPr/>
          </p:nvSpPr>
          <p:spPr bwMode="auto">
            <a:xfrm flipH="1">
              <a:off x="4263" y="2332"/>
              <a:ext cx="17" cy="29"/>
            </a:xfrm>
            <a:custGeom>
              <a:avLst/>
              <a:gdLst>
                <a:gd name="T0" fmla="*/ 6 w 15"/>
                <a:gd name="T1" fmla="*/ 6 h 27"/>
                <a:gd name="T2" fmla="*/ 15 w 15"/>
                <a:gd name="T3" fmla="*/ 22 h 27"/>
                <a:gd name="T4" fmla="*/ 13 w 15"/>
                <a:gd name="T5" fmla="*/ 6 h 27"/>
                <a:gd name="T6" fmla="*/ 6 w 15"/>
                <a:gd name="T7" fmla="*/ 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7"/>
                <a:gd name="T14" fmla="*/ 15 w 1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7">
                  <a:moveTo>
                    <a:pt x="6" y="6"/>
                  </a:moveTo>
                  <a:cubicBezTo>
                    <a:pt x="0" y="18"/>
                    <a:pt x="1" y="27"/>
                    <a:pt x="15" y="22"/>
                  </a:cubicBezTo>
                  <a:cubicBezTo>
                    <a:pt x="14" y="17"/>
                    <a:pt x="15" y="11"/>
                    <a:pt x="13" y="6"/>
                  </a:cubicBezTo>
                  <a:cubicBezTo>
                    <a:pt x="11" y="0"/>
                    <a:pt x="1" y="6"/>
                    <a:pt x="6" y="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304800"/>
            <a:ext cx="83058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Απάντησε σωστά τις ερωτήσεις που ακολουθούν και βοήθησε το Καράβι της Κερύνειας να φτάσει με ασφάλεια στον προορισμό του.</a:t>
            </a:r>
            <a:endParaRPr lang="en-US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657600" y="20574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Right Arrow 68">
            <a:hlinkClick r:id="" action="ppaction://hlinkshowjump?jump=nextslide"/>
          </p:cNvPr>
          <p:cNvSpPr/>
          <p:nvPr/>
        </p:nvSpPr>
        <p:spPr>
          <a:xfrm>
            <a:off x="7772400" y="4343400"/>
            <a:ext cx="533400" cy="3048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858000" y="3886200"/>
            <a:ext cx="2133600" cy="457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800" dist="50800" dir="5400000" algn="ctr" rotWithShape="0">
                    <a:srgbClr val="000066"/>
                  </a:outerShdw>
                </a:effectLst>
              </a:rPr>
              <a:t>Αρχή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9" grpId="0" animBg="1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895600" y="2590800"/>
              <a:ext cx="3645898" cy="3482373"/>
              <a:chOff x="2895600" y="2590800"/>
              <a:chExt cx="3645898" cy="3482373"/>
            </a:xfrm>
          </p:grpSpPr>
          <p:grpSp>
            <p:nvGrpSpPr>
              <p:cNvPr id="6" name="Group 3"/>
              <p:cNvGrpSpPr>
                <a:grpSpLocks noChangeAspect="1"/>
              </p:cNvGrpSpPr>
              <p:nvPr/>
            </p:nvGrpSpPr>
            <p:grpSpPr bwMode="auto">
              <a:xfrm>
                <a:off x="2895600" y="2590800"/>
                <a:ext cx="3645898" cy="3482373"/>
                <a:chOff x="1220" y="864"/>
                <a:chExt cx="2627" cy="2508"/>
              </a:xfrm>
            </p:grpSpPr>
            <p:sp>
              <p:nvSpPr>
                <p:cNvPr id="148" name="AutoShape 6" descr="Medium wood"/>
                <p:cNvSpPr>
                  <a:spLocks noChangeAspect="1" noChangeArrowheads="1"/>
                </p:cNvSpPr>
                <p:nvPr/>
              </p:nvSpPr>
              <p:spPr bwMode="auto">
                <a:xfrm>
                  <a:off x="2592" y="864"/>
                  <a:ext cx="48" cy="1872"/>
                </a:xfrm>
                <a:prstGeom prst="triangle">
                  <a:avLst>
                    <a:gd name="adj" fmla="val 50000"/>
                  </a:avLst>
                </a:prstGeom>
                <a:blipFill dpi="0" rotWithShape="1">
                  <a:blip r:embed="rId2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9" name="Freeform 7" descr="Medium wood"/>
                <p:cNvSpPr>
                  <a:spLocks noChangeAspect="1"/>
                </p:cNvSpPr>
                <p:nvPr/>
              </p:nvSpPr>
              <p:spPr bwMode="auto">
                <a:xfrm>
                  <a:off x="1220" y="2753"/>
                  <a:ext cx="2576" cy="619"/>
                </a:xfrm>
                <a:custGeom>
                  <a:avLst/>
                  <a:gdLst>
                    <a:gd name="T0" fmla="*/ 1185 w 10095"/>
                    <a:gd name="T1" fmla="*/ 410 h 2424"/>
                    <a:gd name="T2" fmla="*/ 2396 w 10095"/>
                    <a:gd name="T3" fmla="*/ 2424 h 2424"/>
                    <a:gd name="T4" fmla="*/ 8006 w 10095"/>
                    <a:gd name="T5" fmla="*/ 2424 h 2424"/>
                    <a:gd name="T6" fmla="*/ 9085 w 10095"/>
                    <a:gd name="T7" fmla="*/ 470 h 2424"/>
                    <a:gd name="T8" fmla="*/ 1185 w 10095"/>
                    <a:gd name="T9" fmla="*/ 410 h 24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95"/>
                    <a:gd name="T16" fmla="*/ 0 h 2424"/>
                    <a:gd name="T17" fmla="*/ 10095 w 10095"/>
                    <a:gd name="T18" fmla="*/ 2424 h 24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95" h="2424">
                      <a:moveTo>
                        <a:pt x="1185" y="410"/>
                      </a:moveTo>
                      <a:cubicBezTo>
                        <a:pt x="0" y="0"/>
                        <a:pt x="1259" y="2088"/>
                        <a:pt x="2396" y="2424"/>
                      </a:cubicBezTo>
                      <a:lnTo>
                        <a:pt x="8006" y="2424"/>
                      </a:lnTo>
                      <a:cubicBezTo>
                        <a:pt x="9121" y="2098"/>
                        <a:pt x="10095" y="285"/>
                        <a:pt x="9085" y="470"/>
                      </a:cubicBezTo>
                      <a:cubicBezTo>
                        <a:pt x="7948" y="134"/>
                        <a:pt x="2300" y="84"/>
                        <a:pt x="1185" y="410"/>
                      </a:cubicBezTo>
                      <a:close/>
                    </a:path>
                  </a:pathLst>
                </a:custGeom>
                <a:blipFill dpi="0" rotWithShape="0">
                  <a:blip r:embed="rId2"/>
                  <a:srcRect/>
                  <a:tile tx="0" ty="0" sx="100000" sy="100000" flip="none" algn="tl"/>
                </a:blip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Freeform 8" descr="Walnut"/>
                <p:cNvSpPr>
                  <a:spLocks noChangeAspect="1"/>
                </p:cNvSpPr>
                <p:nvPr/>
              </p:nvSpPr>
              <p:spPr bwMode="auto">
                <a:xfrm>
                  <a:off x="1330" y="2634"/>
                  <a:ext cx="2517" cy="390"/>
                </a:xfrm>
                <a:custGeom>
                  <a:avLst/>
                  <a:gdLst>
                    <a:gd name="T0" fmla="*/ 0 w 10106"/>
                    <a:gd name="T1" fmla="*/ 339 h 1569"/>
                    <a:gd name="T2" fmla="*/ 374 w 10106"/>
                    <a:gd name="T3" fmla="*/ 1239 h 1569"/>
                    <a:gd name="T4" fmla="*/ 9350 w 10106"/>
                    <a:gd name="T5" fmla="*/ 1419 h 1569"/>
                    <a:gd name="T6" fmla="*/ 9350 w 10106"/>
                    <a:gd name="T7" fmla="*/ 339 h 1569"/>
                    <a:gd name="T8" fmla="*/ 0 w 10106"/>
                    <a:gd name="T9" fmla="*/ 339 h 15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106"/>
                    <a:gd name="T16" fmla="*/ 0 h 1569"/>
                    <a:gd name="T17" fmla="*/ 10106 w 10106"/>
                    <a:gd name="T18" fmla="*/ 1569 h 15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106" h="1569">
                      <a:moveTo>
                        <a:pt x="0" y="339"/>
                      </a:moveTo>
                      <a:cubicBezTo>
                        <a:pt x="0" y="339"/>
                        <a:pt x="6" y="945"/>
                        <a:pt x="374" y="1239"/>
                      </a:cubicBezTo>
                      <a:cubicBezTo>
                        <a:pt x="2486" y="965"/>
                        <a:pt x="7854" y="1569"/>
                        <a:pt x="9350" y="1419"/>
                      </a:cubicBezTo>
                      <a:cubicBezTo>
                        <a:pt x="10106" y="565"/>
                        <a:pt x="9350" y="339"/>
                        <a:pt x="9350" y="339"/>
                      </a:cubicBezTo>
                      <a:cubicBezTo>
                        <a:pt x="7371" y="435"/>
                        <a:pt x="426" y="0"/>
                        <a:pt x="0" y="339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AutoShap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1659" y="1084"/>
                  <a:ext cx="1979" cy="1514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7" name="Group 58"/>
              <p:cNvGrpSpPr/>
              <p:nvPr/>
            </p:nvGrpSpPr>
            <p:grpSpPr>
              <a:xfrm>
                <a:off x="3200400" y="5410200"/>
                <a:ext cx="304800" cy="304800"/>
                <a:chOff x="1366723" y="2767067"/>
                <a:chExt cx="1441427" cy="1086838"/>
              </a:xfrm>
            </p:grpSpPr>
            <p:sp>
              <p:nvSpPr>
                <p:cNvPr id="57" name="Teardrop 56"/>
                <p:cNvSpPr/>
                <p:nvPr/>
              </p:nvSpPr>
              <p:spPr>
                <a:xfrm rot="2416533">
                  <a:off x="1366723" y="2767067"/>
                  <a:ext cx="1441427" cy="1086838"/>
                </a:xfrm>
                <a:prstGeom prst="teardrop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524000" y="3048000"/>
                  <a:ext cx="762000" cy="6858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48" name="Rectangle 47"/>
          <p:cNvSpPr/>
          <p:nvPr/>
        </p:nvSpPr>
        <p:spPr>
          <a:xfrm>
            <a:off x="457200" y="304800"/>
            <a:ext cx="830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 Καράβι της Κερύνειας βυθίστηκε 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648200" y="17526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62000" y="1066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στα αρχαία χρόνια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62000" y="1676400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το 1974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2000" y="2209800"/>
            <a:ext cx="5265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από τους Ιταλούς το 1940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8" name="Right Arrow 67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71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459 C -0.01475 0.00162 -0.03142 -0.01111 -0.04705 -0.01227 C -0.0625 -0.01342 -0.07864 0.00209 -0.09236 0.00834 C -0.1059 0.01459 -0.11719 0.02871 -0.12778 0.0257 C -0.13871 0.02269 -0.14114 -0.00671 -0.15694 -0.00926 C -0.1717 -0.0118 -0.19844 -2.96296E-6 -0.21962 0.00996 C -0.24062 0.01991 -0.26562 0.0544 -0.28264 0.05116 C -0.29965 0.04792 -0.31076 0.00209 -0.32187 -0.00926 C -0.33298 -0.0206 -0.34114 -0.01898 -0.3493 -0.01713 " pathEditMode="relative" rAng="0" ptsTypes="aaaaaaaaA">
                                      <p:cBhvr>
                                        <p:cTn id="5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68" grpId="0" animBg="1"/>
      <p:bldP spid="72" grpId="0"/>
      <p:bldP spid="72" grpId="1"/>
      <p:bldP spid="72" grpId="2"/>
      <p:bldP spid="72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381000" y="152400"/>
            <a:ext cx="830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 Καράβι της Κερύνειας βρέθηκε στο βυθό της </a:t>
            </a:r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θάλασσας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419600" y="20574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38200" y="1219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της </a:t>
            </a:r>
            <a:r>
              <a:rPr lang="el-GR" sz="3600" b="1" dirty="0" smtClean="0">
                <a:solidFill>
                  <a:srgbClr val="000066"/>
                </a:solidFill>
              </a:rPr>
              <a:t>Λάρνακας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2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Right Arrow 64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" y="2438400"/>
            <a:ext cx="358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της Αμμοχώστου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8200" y="1828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</a:t>
            </a:r>
            <a:r>
              <a:rPr lang="el-GR" sz="3600" b="1" dirty="0" smtClean="0">
                <a:solidFill>
                  <a:srgbClr val="000066"/>
                </a:solidFill>
              </a:rPr>
              <a:t>ης </a:t>
            </a:r>
            <a:r>
              <a:rPr lang="el-GR" sz="3600" b="1" dirty="0" smtClean="0">
                <a:solidFill>
                  <a:srgbClr val="000066"/>
                </a:solidFill>
              </a:rPr>
              <a:t>Κ</a:t>
            </a:r>
            <a:r>
              <a:rPr lang="el-GR" sz="3600" b="1" dirty="0" smtClean="0">
                <a:solidFill>
                  <a:srgbClr val="000066"/>
                </a:solidFill>
              </a:rPr>
              <a:t>ερύνειας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3 0.02408 C -0.06267 0.00185 -0.07361 -0.02014 -0.08854 -0.02037 C -0.10347 -0.0206 -0.12587 0.02014 -0.14097 0.02246 C -0.15607 0.02477 -0.16441 -0.00463 -0.17899 -0.00602 C -0.19357 -0.0074 -0.21094 0.01111 -0.22899 0.01459 C -0.24705 0.01806 -0.27048 0.01852 -0.28732 0.01459 C -0.30416 0.01065 -0.31719 -0.00625 -0.33021 -0.00926 C -0.34323 -0.01227 -0.36007 -0.00416 -0.36597 -0.00301 " pathEditMode="relative" rAng="0" ptsTypes="aaaaaaaA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6" grpId="1"/>
      <p:bldP spid="66" grpId="2"/>
      <p:bldP spid="6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304800"/>
            <a:ext cx="830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 αρχαίο ναυάγιο 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βρέθηκε από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419600" y="13716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990600" y="990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έναν </a:t>
            </a:r>
            <a:r>
              <a:rPr lang="el-GR" sz="3600" b="1" dirty="0" smtClean="0">
                <a:solidFill>
                  <a:srgbClr val="000066"/>
                </a:solidFill>
              </a:rPr>
              <a:t>ψαρά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2" name="Freeform 51"/>
          <p:cNvSpPr>
            <a:spLocks noChangeAspect="1"/>
          </p:cNvSpPr>
          <p:nvPr/>
        </p:nvSpPr>
        <p:spPr bwMode="auto">
          <a:xfrm rot="10800000">
            <a:off x="152400" y="57911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Right Arrow 64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6680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έναν </a:t>
            </a:r>
            <a:r>
              <a:rPr lang="el-GR" sz="3600" b="1" dirty="0" smtClean="0">
                <a:solidFill>
                  <a:srgbClr val="000066"/>
                </a:solidFill>
              </a:rPr>
              <a:t>αρχαιολόγο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66800" y="2362200"/>
            <a:ext cx="5290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το δύτη Αντρέα </a:t>
            </a:r>
            <a:r>
              <a:rPr lang="el-GR" sz="3600" b="1" dirty="0" smtClean="0">
                <a:solidFill>
                  <a:srgbClr val="000066"/>
                </a:solidFill>
              </a:rPr>
              <a:t>Καριόλου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05116 C -0.09896 0.02848 -0.11024 0.00602 -0.1243 0.00185 C -0.13837 -0.00231 -0.16198 0.01783 -0.17205 0.0257 C -0.18212 0.03357 -0.17604 0.04885 -0.18507 0.04954 C -0.19409 0.05023 -0.21389 0.04028 -0.22673 0.03056 C -0.23958 0.02084 -0.24809 -0.00949 -0.2625 -0.00926 C -0.27691 -0.00902 -0.29844 0.02477 -0.31371 0.03218 C -0.32899 0.03959 -0.34323 0.03866 -0.35416 0.03519 C -0.3651 0.03172 -0.36892 0.01273 -0.37916 0.01135 C -0.38941 0.00996 -0.40989 0.02477 -0.41597 0.02732 " pathEditMode="relative" rAng="0" ptsTypes="aaaaaaaaaA">
                                      <p:cBhvr>
                                        <p:cTn id="5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6" grpId="1"/>
      <p:bldP spid="66" grpId="2"/>
      <p:bldP spid="66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304800"/>
            <a:ext cx="830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 καράβι μετέφερε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724400" y="20574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447800" y="1066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επιβάτες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5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Right Arrow 65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524000" y="2286000"/>
            <a:ext cx="2159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πειρατές 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47800" y="1676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εμπορεύματα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6.2963E-6 C -0.01892 -0.01319 -0.03784 -0.02638 -0.05486 -0.02384 C -0.07187 -0.02129 -0.08871 0.0132 -0.10243 0.01575 C -0.11631 0.01829 -0.121 -0.00647 -0.13697 -0.0081 C -0.15295 -0.00972 -0.17951 0.00672 -0.19878 0.00626 C -0.21805 0.00579 -0.23524 -0.00786 -0.25243 -0.0111 C -0.26961 -0.01435 -0.28975 -0.01735 -0.30243 -0.01272 C -0.31527 -0.0081 -0.31961 0.01112 -0.32986 0.01737 C -0.3401 0.02362 -0.3585 0.02385 -0.36423 0.02524 " pathEditMode="relative" ptsTypes="aaaaaaaaA">
                                      <p:cBhvr>
                                        <p:cTn id="5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7" grpId="1"/>
      <p:bldP spid="67" grpId="2"/>
      <p:bldP spid="67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304800"/>
            <a:ext cx="830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 καράβι ταξίδευε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5334000" y="21336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90600" y="1066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στο </a:t>
            </a:r>
            <a:r>
              <a:rPr lang="el-GR" sz="3600" b="1" dirty="0" smtClean="0">
                <a:solidFill>
                  <a:srgbClr val="000066"/>
                </a:solidFill>
              </a:rPr>
              <a:t>Αιγαίο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5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Right Arrow 65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90600" y="16764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στη Μαύρη </a:t>
            </a:r>
            <a:r>
              <a:rPr lang="el-GR" sz="3600" b="1" dirty="0" smtClean="0">
                <a:solidFill>
                  <a:srgbClr val="000066"/>
                </a:solidFill>
              </a:rPr>
              <a:t>Θάλασσα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90600" y="2362200"/>
            <a:ext cx="4877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στον Ατλαντικό Ωκεανό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0.04329 C -0.09861 0.01898 -0.11441 -0.00532 -0.13021 -0.0074 C -0.146 -0.00949 -0.16528 0.01945 -0.17778 0.03056 C -0.19028 0.04167 -0.19653 0.06111 -0.20521 0.05926 C -0.21389 0.05741 -0.22396 0.02986 -0.23021 0.01945 C -0.23646 0.00903 -0.23507 -0.00231 -0.24323 -0.00277 C -0.25139 -0.00324 -0.2684 0.00764 -0.27899 0.01644 C -0.28958 0.02523 -0.296 0.04977 -0.30642 0.04977 C -0.31684 0.04977 -0.33125 0.025 -0.34201 0.01644 C -0.35278 0.00787 -0.36076 -0.00254 -0.37066 -0.00115 C -0.38055 0.00023 -0.39253 0.01435 -0.40156 0.02431 C -0.41059 0.03426 -0.41736 0.05232 -0.42534 0.05926 C -0.43333 0.06621 -0.44132 0.06574 -0.4493 0.06551 " pathEditMode="relative" rAng="0" ptsTypes="aaaaaaaaaaaaA">
                                      <p:cBhvr>
                                        <p:cTn id="5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7" grpId="1"/>
      <p:bldP spid="67" grpId="2"/>
      <p:bldP spid="67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61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228600"/>
            <a:ext cx="830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Το πλήρωμα του </a:t>
            </a:r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καραβιού αποτελούντα από 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9" name="Group 53"/>
          <p:cNvGrpSpPr/>
          <p:nvPr/>
        </p:nvGrpSpPr>
        <p:grpSpPr>
          <a:xfrm>
            <a:off x="7543800" y="14478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85800" y="1295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τον καπετάνιο </a:t>
            </a:r>
            <a:r>
              <a:rPr lang="el-GR" sz="3600" b="1" dirty="0" smtClean="0">
                <a:solidFill>
                  <a:srgbClr val="000066"/>
                </a:solidFill>
              </a:rPr>
              <a:t>και </a:t>
            </a:r>
            <a:r>
              <a:rPr lang="el-GR" sz="3600" b="1" dirty="0" smtClean="0">
                <a:solidFill>
                  <a:srgbClr val="000066"/>
                </a:solidFill>
              </a:rPr>
              <a:t>τρεις ναύτες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2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Right Arrow 64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5800" y="18288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τον καπετάνιο </a:t>
            </a:r>
            <a:r>
              <a:rPr lang="el-GR" sz="3600" b="1" dirty="0" smtClean="0">
                <a:solidFill>
                  <a:srgbClr val="000066"/>
                </a:solidFill>
              </a:rPr>
              <a:t>και είκοσι </a:t>
            </a:r>
            <a:r>
              <a:rPr lang="el-GR" sz="3600" b="1" dirty="0" smtClean="0">
                <a:solidFill>
                  <a:srgbClr val="000066"/>
                </a:solidFill>
              </a:rPr>
              <a:t>ναύτες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5800" y="2362200"/>
            <a:ext cx="6757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τον καπετάνιο </a:t>
            </a:r>
            <a:r>
              <a:rPr lang="el-GR" sz="3600" b="1" dirty="0" smtClean="0">
                <a:solidFill>
                  <a:srgbClr val="000066"/>
                </a:solidFill>
              </a:rPr>
              <a:t>και εκατό ναύτες 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66 0.03102 C -0.11094 0.01227 -0.12621 -0.00625 -0.13975 -0.0118 C -0.1533 -0.01736 -0.16475 -0.01065 -0.17656 -0.00231 C -0.18837 0.00602 -0.19965 0.04028 -0.21111 0.03889 C -0.22257 0.0375 -0.23212 -0.00671 -0.24566 -0.01018 C -0.2592 -0.01365 -0.28038 0.00695 -0.29201 0.01829 C -0.30364 0.02963 -0.30486 0.06181 -0.31597 0.0581 C -0.32708 0.0544 -0.34583 0.00463 -0.35868 -0.00393 C -0.37153 -0.0125 -0.38403 -2.96296E-6 -0.39323 0.00718 C -0.40243 0.01435 -0.40434 0.04213 -0.41354 0.03889 C -0.42274 0.03565 -0.43941 -0.00301 -0.44809 -0.0118 C -0.45677 -0.0206 -0.46146 -0.01713 -0.46597 -0.01342 " pathEditMode="relative" rAng="0" ptsTypes="aaaaaaaaaaaA">
                                      <p:cBhvr>
                                        <p:cTn id="5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6" grpId="1"/>
      <p:bldP spid="66" grpId="2"/>
      <p:bldP spid="66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381000" y="304800"/>
            <a:ext cx="2667000" cy="1788418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Cloud"/>
          <p:cNvSpPr>
            <a:spLocks noChangeAspect="1" noEditPoints="1" noChangeArrowheads="1"/>
          </p:cNvSpPr>
          <p:nvPr/>
        </p:nvSpPr>
        <p:spPr bwMode="auto">
          <a:xfrm>
            <a:off x="5410200" y="152400"/>
            <a:ext cx="2438400" cy="1635125"/>
          </a:xfrm>
          <a:custGeom>
            <a:avLst/>
            <a:gdLst>
              <a:gd name="T0" fmla="*/ 7564 w 21600"/>
              <a:gd name="T1" fmla="*/ 817563 h 21600"/>
              <a:gd name="T2" fmla="*/ 1219200 w 21600"/>
              <a:gd name="T3" fmla="*/ 1633384 h 21600"/>
              <a:gd name="T4" fmla="*/ 2436368 w 21600"/>
              <a:gd name="T5" fmla="*/ 817563 h 21600"/>
              <a:gd name="T6" fmla="*/ 1219200 w 21600"/>
              <a:gd name="T7" fmla="*/ 934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9ED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895600" y="2590800"/>
            <a:ext cx="3645898" cy="3482373"/>
            <a:chOff x="2895600" y="2590800"/>
            <a:chExt cx="3645898" cy="3482373"/>
          </a:xfrm>
        </p:grpSpPr>
        <p:grpSp>
          <p:nvGrpSpPr>
            <p:cNvPr id="2" name="Group 31"/>
            <p:cNvGrpSpPr>
              <a:grpSpLocks/>
            </p:cNvGrpSpPr>
            <p:nvPr/>
          </p:nvGrpSpPr>
          <p:grpSpPr bwMode="auto">
            <a:xfrm>
              <a:off x="3581400" y="4800600"/>
              <a:ext cx="304800" cy="376238"/>
              <a:chOff x="4128" y="2208"/>
              <a:chExt cx="152" cy="285"/>
            </a:xfrm>
          </p:grpSpPr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343400" y="4876800"/>
              <a:ext cx="304800" cy="376238"/>
              <a:chOff x="4128" y="2208"/>
              <a:chExt cx="152" cy="285"/>
            </a:xfrm>
          </p:grpSpPr>
          <p:sp>
            <p:nvSpPr>
              <p:cNvPr id="124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8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9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181600" y="4876800"/>
              <a:ext cx="304800" cy="376238"/>
              <a:chOff x="4128" y="2208"/>
              <a:chExt cx="152" cy="285"/>
            </a:xfrm>
          </p:grpSpPr>
          <p:sp>
            <p:nvSpPr>
              <p:cNvPr id="132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6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7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410200" y="4876800"/>
              <a:ext cx="304800" cy="376238"/>
              <a:chOff x="4128" y="2208"/>
              <a:chExt cx="152" cy="285"/>
            </a:xfrm>
          </p:grpSpPr>
          <p:sp>
            <p:nvSpPr>
              <p:cNvPr id="140" name="Freeform 32"/>
              <p:cNvSpPr>
                <a:spLocks noChangeAspect="1"/>
              </p:cNvSpPr>
              <p:nvPr/>
            </p:nvSpPr>
            <p:spPr bwMode="auto">
              <a:xfrm>
                <a:off x="4167" y="2340"/>
                <a:ext cx="37" cy="153"/>
              </a:xfrm>
              <a:custGeom>
                <a:avLst/>
                <a:gdLst>
                  <a:gd name="T0" fmla="*/ 19 w 37"/>
                  <a:gd name="T1" fmla="*/ 0 h 153"/>
                  <a:gd name="T2" fmla="*/ 19 w 37"/>
                  <a:gd name="T3" fmla="*/ 117 h 153"/>
                  <a:gd name="T4" fmla="*/ 2 w 37"/>
                  <a:gd name="T5" fmla="*/ 135 h 153"/>
                  <a:gd name="T6" fmla="*/ 12 w 37"/>
                  <a:gd name="T7" fmla="*/ 153 h 153"/>
                  <a:gd name="T8" fmla="*/ 37 w 37"/>
                  <a:gd name="T9" fmla="*/ 117 h 153"/>
                  <a:gd name="T10" fmla="*/ 37 w 37"/>
                  <a:gd name="T11" fmla="*/ 17 h 153"/>
                  <a:gd name="T12" fmla="*/ 19 w 37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53"/>
                  <a:gd name="T23" fmla="*/ 37 w 3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53">
                    <a:moveTo>
                      <a:pt x="19" y="0"/>
                    </a:moveTo>
                    <a:cubicBezTo>
                      <a:pt x="19" y="0"/>
                      <a:pt x="0" y="84"/>
                      <a:pt x="19" y="117"/>
                    </a:cubicBezTo>
                    <a:cubicBezTo>
                      <a:pt x="9" y="125"/>
                      <a:pt x="3" y="129"/>
                      <a:pt x="2" y="135"/>
                    </a:cubicBezTo>
                    <a:lnTo>
                      <a:pt x="12" y="153"/>
                    </a:lnTo>
                    <a:lnTo>
                      <a:pt x="37" y="117"/>
                    </a:lnTo>
                    <a:lnTo>
                      <a:pt x="37" y="1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/>
              <p:cNvSpPr>
                <a:spLocks noChangeAspect="1"/>
              </p:cNvSpPr>
              <p:nvPr/>
            </p:nvSpPr>
            <p:spPr bwMode="auto">
              <a:xfrm>
                <a:off x="4208" y="2344"/>
                <a:ext cx="43" cy="145"/>
              </a:xfrm>
              <a:custGeom>
                <a:avLst/>
                <a:gdLst>
                  <a:gd name="T0" fmla="*/ 18 w 43"/>
                  <a:gd name="T1" fmla="*/ 0 h 145"/>
                  <a:gd name="T2" fmla="*/ 25 w 43"/>
                  <a:gd name="T3" fmla="*/ 113 h 145"/>
                  <a:gd name="T4" fmla="*/ 43 w 43"/>
                  <a:gd name="T5" fmla="*/ 130 h 145"/>
                  <a:gd name="T6" fmla="*/ 30 w 43"/>
                  <a:gd name="T7" fmla="*/ 145 h 145"/>
                  <a:gd name="T8" fmla="*/ 7 w 43"/>
                  <a:gd name="T9" fmla="*/ 113 h 145"/>
                  <a:gd name="T10" fmla="*/ 0 w 43"/>
                  <a:gd name="T11" fmla="*/ 18 h 145"/>
                  <a:gd name="T12" fmla="*/ 18 w 4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45"/>
                  <a:gd name="T23" fmla="*/ 43 w 4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45">
                    <a:moveTo>
                      <a:pt x="18" y="0"/>
                    </a:moveTo>
                    <a:cubicBezTo>
                      <a:pt x="18" y="0"/>
                      <a:pt x="40" y="86"/>
                      <a:pt x="25" y="113"/>
                    </a:cubicBezTo>
                    <a:cubicBezTo>
                      <a:pt x="34" y="121"/>
                      <a:pt x="42" y="125"/>
                      <a:pt x="43" y="130"/>
                    </a:cubicBezTo>
                    <a:lnTo>
                      <a:pt x="30" y="145"/>
                    </a:lnTo>
                    <a:lnTo>
                      <a:pt x="7" y="113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/>
              <p:cNvSpPr>
                <a:spLocks noChangeAspect="1"/>
              </p:cNvSpPr>
              <p:nvPr/>
            </p:nvSpPr>
            <p:spPr bwMode="auto">
              <a:xfrm>
                <a:off x="4128" y="2239"/>
                <a:ext cx="150" cy="143"/>
              </a:xfrm>
              <a:custGeom>
                <a:avLst/>
                <a:gdLst>
                  <a:gd name="T0" fmla="*/ 76 w 150"/>
                  <a:gd name="T1" fmla="*/ 0 h 143"/>
                  <a:gd name="T2" fmla="*/ 0 w 150"/>
                  <a:gd name="T3" fmla="*/ 101 h 143"/>
                  <a:gd name="T4" fmla="*/ 33 w 150"/>
                  <a:gd name="T5" fmla="*/ 115 h 143"/>
                  <a:gd name="T6" fmla="*/ 58 w 150"/>
                  <a:gd name="T7" fmla="*/ 50 h 143"/>
                  <a:gd name="T8" fmla="*/ 42 w 150"/>
                  <a:gd name="T9" fmla="*/ 143 h 143"/>
                  <a:gd name="T10" fmla="*/ 110 w 150"/>
                  <a:gd name="T11" fmla="*/ 139 h 143"/>
                  <a:gd name="T12" fmla="*/ 95 w 150"/>
                  <a:gd name="T13" fmla="*/ 50 h 143"/>
                  <a:gd name="T14" fmla="*/ 125 w 150"/>
                  <a:gd name="T15" fmla="*/ 115 h 143"/>
                  <a:gd name="T16" fmla="*/ 150 w 150"/>
                  <a:gd name="T17" fmla="*/ 84 h 143"/>
                  <a:gd name="T18" fmla="*/ 76 w 150"/>
                  <a:gd name="T19" fmla="*/ 0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"/>
                  <a:gd name="T31" fmla="*/ 0 h 143"/>
                  <a:gd name="T32" fmla="*/ 150 w 150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" h="143">
                    <a:moveTo>
                      <a:pt x="76" y="0"/>
                    </a:moveTo>
                    <a:lnTo>
                      <a:pt x="0" y="101"/>
                    </a:lnTo>
                    <a:lnTo>
                      <a:pt x="33" y="115"/>
                    </a:lnTo>
                    <a:lnTo>
                      <a:pt x="58" y="50"/>
                    </a:lnTo>
                    <a:lnTo>
                      <a:pt x="42" y="143"/>
                    </a:lnTo>
                    <a:lnTo>
                      <a:pt x="110" y="139"/>
                    </a:lnTo>
                    <a:lnTo>
                      <a:pt x="95" y="50"/>
                    </a:lnTo>
                    <a:lnTo>
                      <a:pt x="125" y="115"/>
                    </a:lnTo>
                    <a:lnTo>
                      <a:pt x="150" y="8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Oval 35"/>
              <p:cNvSpPr>
                <a:spLocks noChangeAspect="1" noChangeArrowheads="1"/>
              </p:cNvSpPr>
              <p:nvPr/>
            </p:nvSpPr>
            <p:spPr bwMode="auto">
              <a:xfrm>
                <a:off x="4176" y="2208"/>
                <a:ext cx="52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4" name="Oval 36"/>
              <p:cNvSpPr>
                <a:spLocks noChangeArrowheads="1"/>
              </p:cNvSpPr>
              <p:nvPr/>
            </p:nvSpPr>
            <p:spPr bwMode="auto">
              <a:xfrm>
                <a:off x="4166" y="2214"/>
                <a:ext cx="69" cy="2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" name="Freeform 37"/>
              <p:cNvSpPr>
                <a:spLocks/>
              </p:cNvSpPr>
              <p:nvPr/>
            </p:nvSpPr>
            <p:spPr bwMode="auto">
              <a:xfrm>
                <a:off x="4133" y="2338"/>
                <a:ext cx="15" cy="27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38"/>
              <p:cNvSpPr>
                <a:spLocks/>
              </p:cNvSpPr>
              <p:nvPr/>
            </p:nvSpPr>
            <p:spPr bwMode="auto">
              <a:xfrm flipH="1">
                <a:off x="4263" y="2332"/>
                <a:ext cx="17" cy="29"/>
              </a:xfrm>
              <a:custGeom>
                <a:avLst/>
                <a:gdLst>
                  <a:gd name="T0" fmla="*/ 6 w 15"/>
                  <a:gd name="T1" fmla="*/ 6 h 27"/>
                  <a:gd name="T2" fmla="*/ 15 w 15"/>
                  <a:gd name="T3" fmla="*/ 22 h 27"/>
                  <a:gd name="T4" fmla="*/ 13 w 15"/>
                  <a:gd name="T5" fmla="*/ 6 h 27"/>
                  <a:gd name="T6" fmla="*/ 6 w 15"/>
                  <a:gd name="T7" fmla="*/ 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7"/>
                  <a:gd name="T14" fmla="*/ 15 w 1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7">
                    <a:moveTo>
                      <a:pt x="6" y="6"/>
                    </a:moveTo>
                    <a:cubicBezTo>
                      <a:pt x="0" y="18"/>
                      <a:pt x="1" y="27"/>
                      <a:pt x="15" y="22"/>
                    </a:cubicBezTo>
                    <a:cubicBezTo>
                      <a:pt x="14" y="17"/>
                      <a:pt x="15" y="11"/>
                      <a:pt x="13" y="6"/>
                    </a:cubicBezTo>
                    <a:cubicBezTo>
                      <a:pt x="11" y="0"/>
                      <a:pt x="1" y="6"/>
                      <a:pt x="6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>
              <a:off x="2895600" y="2590800"/>
              <a:ext cx="3645898" cy="3482373"/>
              <a:chOff x="1220" y="864"/>
              <a:chExt cx="2627" cy="2508"/>
            </a:xfrm>
          </p:grpSpPr>
          <p:sp>
            <p:nvSpPr>
              <p:cNvPr id="148" name="AutoShape 6" descr="Medium wood"/>
              <p:cNvSpPr>
                <a:spLocks noChangeAspect="1" noChangeArrowheads="1"/>
              </p:cNvSpPr>
              <p:nvPr/>
            </p:nvSpPr>
            <p:spPr bwMode="auto">
              <a:xfrm>
                <a:off x="2592" y="864"/>
                <a:ext cx="48" cy="187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9" name="Freeform 7" descr="Medium wood"/>
              <p:cNvSpPr>
                <a:spLocks noChangeAspect="1"/>
              </p:cNvSpPr>
              <p:nvPr/>
            </p:nvSpPr>
            <p:spPr bwMode="auto">
              <a:xfrm>
                <a:off x="1220" y="2753"/>
                <a:ext cx="2576" cy="619"/>
              </a:xfrm>
              <a:custGeom>
                <a:avLst/>
                <a:gdLst>
                  <a:gd name="T0" fmla="*/ 1185 w 10095"/>
                  <a:gd name="T1" fmla="*/ 410 h 2424"/>
                  <a:gd name="T2" fmla="*/ 2396 w 10095"/>
                  <a:gd name="T3" fmla="*/ 2424 h 2424"/>
                  <a:gd name="T4" fmla="*/ 8006 w 10095"/>
                  <a:gd name="T5" fmla="*/ 2424 h 2424"/>
                  <a:gd name="T6" fmla="*/ 9085 w 10095"/>
                  <a:gd name="T7" fmla="*/ 470 h 2424"/>
                  <a:gd name="T8" fmla="*/ 1185 w 10095"/>
                  <a:gd name="T9" fmla="*/ 410 h 2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95"/>
                  <a:gd name="T16" fmla="*/ 0 h 2424"/>
                  <a:gd name="T17" fmla="*/ 10095 w 10095"/>
                  <a:gd name="T18" fmla="*/ 2424 h 2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95" h="2424">
                    <a:moveTo>
                      <a:pt x="1185" y="410"/>
                    </a:moveTo>
                    <a:cubicBezTo>
                      <a:pt x="0" y="0"/>
                      <a:pt x="1259" y="2088"/>
                      <a:pt x="2396" y="2424"/>
                    </a:cubicBezTo>
                    <a:lnTo>
                      <a:pt x="8006" y="2424"/>
                    </a:lnTo>
                    <a:cubicBezTo>
                      <a:pt x="9121" y="2098"/>
                      <a:pt x="10095" y="285"/>
                      <a:pt x="9085" y="470"/>
                    </a:cubicBezTo>
                    <a:cubicBezTo>
                      <a:pt x="7948" y="134"/>
                      <a:pt x="2300" y="84"/>
                      <a:pt x="1185" y="41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8" descr="Walnut"/>
              <p:cNvSpPr>
                <a:spLocks noChangeAspect="1"/>
              </p:cNvSpPr>
              <p:nvPr/>
            </p:nvSpPr>
            <p:spPr bwMode="auto">
              <a:xfrm>
                <a:off x="1330" y="2634"/>
                <a:ext cx="2517" cy="390"/>
              </a:xfrm>
              <a:custGeom>
                <a:avLst/>
                <a:gdLst>
                  <a:gd name="T0" fmla="*/ 0 w 10106"/>
                  <a:gd name="T1" fmla="*/ 339 h 1569"/>
                  <a:gd name="T2" fmla="*/ 374 w 10106"/>
                  <a:gd name="T3" fmla="*/ 1239 h 1569"/>
                  <a:gd name="T4" fmla="*/ 9350 w 10106"/>
                  <a:gd name="T5" fmla="*/ 1419 h 1569"/>
                  <a:gd name="T6" fmla="*/ 9350 w 10106"/>
                  <a:gd name="T7" fmla="*/ 339 h 1569"/>
                  <a:gd name="T8" fmla="*/ 0 w 10106"/>
                  <a:gd name="T9" fmla="*/ 339 h 1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06"/>
                  <a:gd name="T16" fmla="*/ 0 h 1569"/>
                  <a:gd name="T17" fmla="*/ 10106 w 10106"/>
                  <a:gd name="T18" fmla="*/ 1569 h 1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06" h="1569">
                    <a:moveTo>
                      <a:pt x="0" y="339"/>
                    </a:moveTo>
                    <a:cubicBezTo>
                      <a:pt x="0" y="339"/>
                      <a:pt x="6" y="945"/>
                      <a:pt x="374" y="1239"/>
                    </a:cubicBezTo>
                    <a:cubicBezTo>
                      <a:pt x="2486" y="965"/>
                      <a:pt x="7854" y="1569"/>
                      <a:pt x="9350" y="1419"/>
                    </a:cubicBezTo>
                    <a:cubicBezTo>
                      <a:pt x="10106" y="565"/>
                      <a:pt x="9350" y="339"/>
                      <a:pt x="9350" y="339"/>
                    </a:cubicBezTo>
                    <a:cubicBezTo>
                      <a:pt x="7371" y="435"/>
                      <a:pt x="426" y="0"/>
                      <a:pt x="0" y="3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659" y="1084"/>
                <a:ext cx="1979" cy="1514"/>
              </a:xfrm>
              <a:prstGeom prst="flowChartOnlineStorag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200400" y="5410200"/>
              <a:ext cx="304800" cy="304800"/>
              <a:chOff x="1366723" y="2767067"/>
              <a:chExt cx="1441427" cy="1086838"/>
            </a:xfrm>
          </p:grpSpPr>
          <p:sp>
            <p:nvSpPr>
              <p:cNvPr id="57" name="Teardrop 56"/>
              <p:cNvSpPr/>
              <p:nvPr/>
            </p:nvSpPr>
            <p:spPr>
              <a:xfrm rot="2416533">
                <a:off x="1366723" y="2767067"/>
                <a:ext cx="1441427" cy="1086838"/>
              </a:xfrm>
              <a:prstGeom prst="teardrop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524000" y="30480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57200" y="228600"/>
            <a:ext cx="830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Τι από τα παρακάτω </a:t>
            </a:r>
            <a:r>
              <a:rPr lang="el-GR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δεν</a:t>
            </a:r>
            <a:r>
              <a:rPr lang="el-G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 βρέθηκε στο ναυάγιο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effectLst/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5715000" y="1905000"/>
            <a:ext cx="1106989" cy="400676"/>
            <a:chOff x="2937446" y="2145597"/>
            <a:chExt cx="1106989" cy="400676"/>
          </a:xfrm>
        </p:grpSpPr>
        <p:sp>
          <p:nvSpPr>
            <p:cNvPr id="50" name="Moon 4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Moon 5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55"/>
          <p:cNvGrpSpPr/>
          <p:nvPr/>
        </p:nvGrpSpPr>
        <p:grpSpPr>
          <a:xfrm>
            <a:off x="6934200" y="2362200"/>
            <a:ext cx="802189" cy="324476"/>
            <a:chOff x="2937446" y="2145597"/>
            <a:chExt cx="1106989" cy="400676"/>
          </a:xfrm>
        </p:grpSpPr>
        <p:sp>
          <p:nvSpPr>
            <p:cNvPr id="60" name="Moon 59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Moon 60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61"/>
          <p:cNvGrpSpPr/>
          <p:nvPr/>
        </p:nvGrpSpPr>
        <p:grpSpPr>
          <a:xfrm>
            <a:off x="1143000" y="3276600"/>
            <a:ext cx="725989" cy="324476"/>
            <a:chOff x="2937446" y="2145597"/>
            <a:chExt cx="1106989" cy="400676"/>
          </a:xfrm>
        </p:grpSpPr>
        <p:sp>
          <p:nvSpPr>
            <p:cNvPr id="63" name="Moon 62"/>
            <p:cNvSpPr/>
            <p:nvPr/>
          </p:nvSpPr>
          <p:spPr>
            <a:xfrm rot="3351365">
              <a:off x="3522235" y="1974248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Moon 63"/>
            <p:cNvSpPr/>
            <p:nvPr/>
          </p:nvSpPr>
          <p:spPr>
            <a:xfrm rot="7015660">
              <a:off x="3108795" y="2024073"/>
              <a:ext cx="350851" cy="693549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38200" y="144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απομεινάρια</a:t>
            </a:r>
            <a:r>
              <a:rPr lang="el-GR" sz="3600" b="1" dirty="0" smtClean="0">
                <a:solidFill>
                  <a:srgbClr val="000066"/>
                </a:solidFill>
              </a:rPr>
              <a:t> από ελιές και </a:t>
            </a:r>
            <a:r>
              <a:rPr lang="el-GR" sz="3600" b="1" dirty="0" smtClean="0">
                <a:solidFill>
                  <a:srgbClr val="000066"/>
                </a:solidFill>
              </a:rPr>
              <a:t>αμύγδαλα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2" name="Freeform 51"/>
          <p:cNvSpPr>
            <a:spLocks noChangeAspect="1"/>
          </p:cNvSpPr>
          <p:nvPr/>
        </p:nvSpPr>
        <p:spPr bwMode="auto">
          <a:xfrm rot="10800000">
            <a:off x="0" y="5638799"/>
            <a:ext cx="9080602" cy="53339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788" y="39"/>
              </a:cxn>
              <a:cxn ang="0">
                <a:pos x="5760" y="266"/>
              </a:cxn>
              <a:cxn ang="0">
                <a:pos x="5169" y="79"/>
              </a:cxn>
              <a:cxn ang="0">
                <a:pos x="4851" y="209"/>
              </a:cxn>
              <a:cxn ang="0">
                <a:pos x="4515" y="99"/>
              </a:cxn>
              <a:cxn ang="0">
                <a:pos x="4218" y="178"/>
              </a:cxn>
              <a:cxn ang="0">
                <a:pos x="3962" y="79"/>
              </a:cxn>
              <a:cxn ang="0">
                <a:pos x="3531" y="185"/>
              </a:cxn>
              <a:cxn ang="0">
                <a:pos x="3073" y="79"/>
              </a:cxn>
              <a:cxn ang="0">
                <a:pos x="2676" y="284"/>
              </a:cxn>
              <a:cxn ang="0">
                <a:pos x="2311" y="79"/>
              </a:cxn>
              <a:cxn ang="0">
                <a:pos x="1865" y="224"/>
              </a:cxn>
              <a:cxn ang="0">
                <a:pos x="1485" y="79"/>
              </a:cxn>
              <a:cxn ang="0">
                <a:pos x="1289" y="185"/>
              </a:cxn>
              <a:cxn ang="0">
                <a:pos x="1104" y="79"/>
              </a:cxn>
              <a:cxn ang="0">
                <a:pos x="850" y="209"/>
              </a:cxn>
              <a:cxn ang="0">
                <a:pos x="723" y="144"/>
              </a:cxn>
              <a:cxn ang="0">
                <a:pos x="491" y="277"/>
              </a:cxn>
              <a:cxn ang="0">
                <a:pos x="215" y="144"/>
              </a:cxn>
              <a:cxn ang="0">
                <a:pos x="0" y="181"/>
              </a:cxn>
              <a:cxn ang="0">
                <a:pos x="0" y="30"/>
              </a:cxn>
            </a:cxnLst>
            <a:rect l="0" t="0" r="r" b="b"/>
            <a:pathLst>
              <a:path w="5788" h="297">
                <a:moveTo>
                  <a:pt x="0" y="30"/>
                </a:moveTo>
                <a:cubicBezTo>
                  <a:pt x="962" y="9"/>
                  <a:pt x="4828" y="0"/>
                  <a:pt x="5788" y="39"/>
                </a:cubicBezTo>
                <a:lnTo>
                  <a:pt x="5760" y="266"/>
                </a:lnTo>
                <a:cubicBezTo>
                  <a:pt x="5693" y="115"/>
                  <a:pt x="5321" y="89"/>
                  <a:pt x="5169" y="79"/>
                </a:cubicBezTo>
                <a:cubicBezTo>
                  <a:pt x="5017" y="69"/>
                  <a:pt x="4960" y="206"/>
                  <a:pt x="4851" y="209"/>
                </a:cubicBezTo>
                <a:cubicBezTo>
                  <a:pt x="4745" y="220"/>
                  <a:pt x="4642" y="110"/>
                  <a:pt x="4515" y="99"/>
                </a:cubicBezTo>
                <a:cubicBezTo>
                  <a:pt x="4409" y="94"/>
                  <a:pt x="4310" y="182"/>
                  <a:pt x="4218" y="178"/>
                </a:cubicBezTo>
                <a:cubicBezTo>
                  <a:pt x="4123" y="167"/>
                  <a:pt x="4074" y="84"/>
                  <a:pt x="3962" y="79"/>
                </a:cubicBezTo>
                <a:cubicBezTo>
                  <a:pt x="3848" y="80"/>
                  <a:pt x="3679" y="185"/>
                  <a:pt x="3531" y="185"/>
                </a:cubicBezTo>
                <a:cubicBezTo>
                  <a:pt x="3382" y="185"/>
                  <a:pt x="3215" y="63"/>
                  <a:pt x="3073" y="79"/>
                </a:cubicBezTo>
                <a:cubicBezTo>
                  <a:pt x="2931" y="96"/>
                  <a:pt x="2874" y="270"/>
                  <a:pt x="2676" y="284"/>
                </a:cubicBezTo>
                <a:cubicBezTo>
                  <a:pt x="2478" y="297"/>
                  <a:pt x="2456" y="98"/>
                  <a:pt x="2311" y="79"/>
                </a:cubicBezTo>
                <a:cubicBezTo>
                  <a:pt x="2176" y="70"/>
                  <a:pt x="2008" y="205"/>
                  <a:pt x="1865" y="224"/>
                </a:cubicBezTo>
                <a:cubicBezTo>
                  <a:pt x="1722" y="244"/>
                  <a:pt x="1580" y="71"/>
                  <a:pt x="1485" y="79"/>
                </a:cubicBezTo>
                <a:cubicBezTo>
                  <a:pt x="1389" y="73"/>
                  <a:pt x="1353" y="185"/>
                  <a:pt x="1289" y="185"/>
                </a:cubicBezTo>
                <a:cubicBezTo>
                  <a:pt x="1226" y="185"/>
                  <a:pt x="1177" y="75"/>
                  <a:pt x="1104" y="79"/>
                </a:cubicBezTo>
                <a:cubicBezTo>
                  <a:pt x="1031" y="83"/>
                  <a:pt x="913" y="198"/>
                  <a:pt x="850" y="209"/>
                </a:cubicBezTo>
                <a:cubicBezTo>
                  <a:pt x="786" y="220"/>
                  <a:pt x="776" y="134"/>
                  <a:pt x="723" y="144"/>
                </a:cubicBezTo>
                <a:cubicBezTo>
                  <a:pt x="663" y="156"/>
                  <a:pt x="575" y="277"/>
                  <a:pt x="491" y="277"/>
                </a:cubicBezTo>
                <a:cubicBezTo>
                  <a:pt x="406" y="277"/>
                  <a:pt x="289" y="166"/>
                  <a:pt x="215" y="144"/>
                </a:cubicBezTo>
                <a:lnTo>
                  <a:pt x="0" y="181"/>
                </a:lnTo>
                <a:lnTo>
                  <a:pt x="0" y="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Right Arrow 64">
            <a:hlinkClick r:id="" action="ppaction://hlinkshowjump?jump=nextslide"/>
          </p:cNvPr>
          <p:cNvSpPr/>
          <p:nvPr/>
        </p:nvSpPr>
        <p:spPr>
          <a:xfrm>
            <a:off x="7543800" y="3657600"/>
            <a:ext cx="1295400" cy="457200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συνέχισε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3505200" y="3429000"/>
            <a:ext cx="22862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Προσπάθησε</a:t>
            </a:r>
            <a:endParaRPr lang="el-GR" sz="2800" b="1" cap="none" spc="100" dirty="0" smtClean="0">
              <a:ln w="18000">
                <a:solidFill>
                  <a:srgbClr val="000066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l-GR" sz="2800" b="1" spc="100" dirty="0" smtClean="0">
                <a:ln w="18000">
                  <a:solidFill>
                    <a:srgbClr val="000066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Ξανά!</a:t>
            </a:r>
            <a:endParaRPr lang="en-US" sz="2800" b="1" cap="none" spc="100" dirty="0">
              <a:ln w="18000">
                <a:solidFill>
                  <a:srgbClr val="000066"/>
                </a:solidFill>
                <a:prstDash val="solid"/>
              </a:ln>
              <a:solidFill>
                <a:srgbClr val="000066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19812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χρυσά </a:t>
            </a:r>
            <a:r>
              <a:rPr lang="el-GR" sz="3600" b="1" dirty="0" smtClean="0">
                <a:solidFill>
                  <a:srgbClr val="000066"/>
                </a:solidFill>
              </a:rPr>
              <a:t>νομίσματα</a:t>
            </a:r>
            <a:endParaRPr lang="el-GR" sz="3600" b="1" dirty="0" smtClean="0">
              <a:solidFill>
                <a:srgbClr val="000066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" y="2590800"/>
            <a:ext cx="2223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solidFill>
                  <a:srgbClr val="000066"/>
                </a:solidFill>
              </a:rPr>
              <a:t>αμφορείς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100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4 0.01111 C -0.05399 0.00023 -0.05746 -0.01065 -0.06475 -0.01921 C -0.07205 -0.02777 -0.08177 -0.04282 -0.09462 -0.03981 C -0.10729 -0.0368 -0.12534 -0.00902 -0.14201 -0.00162 C -0.15885 0.00579 -0.1835 0.00949 -0.19583 0.00463 C -0.20781 -0.00023 -0.20469 -0.02731 -0.21475 -0.03032 C -0.22482 -0.03333 -0.24201 -0.01504 -0.25659 -0.01273 C -0.27083 -0.01041 -0.28941 -0.0125 -0.30156 -0.01597 C -0.31389 -0.01944 -0.31684 -0.03125 -0.33021 -0.03333 C -0.34357 -0.03541 -0.36857 -0.03356 -0.38142 -0.0287 C -0.39427 -0.02384 -0.4033 -0.00879 -0.40764 -0.00486 " pathEditMode="relative" rAng="0" ptsTypes="aaaaaaaaaaA">
                                      <p:cBhvr>
                                        <p:cTn id="5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6" grpId="1"/>
      <p:bldP spid="66" grpId="2"/>
      <p:bldP spid="66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40</cp:revision>
  <dcterms:created xsi:type="dcterms:W3CDTF">2010-05-21T12:15:01Z</dcterms:created>
  <dcterms:modified xsi:type="dcterms:W3CDTF">2010-05-21T21:16:07Z</dcterms:modified>
</cp:coreProperties>
</file>